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330" r:id="rId3"/>
    <p:sldId id="257" r:id="rId4"/>
    <p:sldId id="306" r:id="rId5"/>
    <p:sldId id="260" r:id="rId6"/>
    <p:sldId id="305" r:id="rId7"/>
    <p:sldId id="258" r:id="rId8"/>
    <p:sldId id="261" r:id="rId9"/>
    <p:sldId id="307" r:id="rId10"/>
    <p:sldId id="283" r:id="rId11"/>
    <p:sldId id="308" r:id="rId12"/>
    <p:sldId id="311" r:id="rId13"/>
    <p:sldId id="312" r:id="rId14"/>
    <p:sldId id="309" r:id="rId15"/>
    <p:sldId id="310" r:id="rId16"/>
    <p:sldId id="313" r:id="rId17"/>
    <p:sldId id="314" r:id="rId18"/>
    <p:sldId id="259" r:id="rId19"/>
    <p:sldId id="315" r:id="rId20"/>
    <p:sldId id="316" r:id="rId21"/>
    <p:sldId id="317" r:id="rId22"/>
    <p:sldId id="318" r:id="rId23"/>
    <p:sldId id="319" r:id="rId24"/>
    <p:sldId id="320" r:id="rId25"/>
    <p:sldId id="321" r:id="rId26"/>
    <p:sldId id="264" r:id="rId27"/>
    <p:sldId id="265" r:id="rId28"/>
    <p:sldId id="323" r:id="rId29"/>
    <p:sldId id="324" r:id="rId30"/>
    <p:sldId id="295" r:id="rId31"/>
    <p:sldId id="325" r:id="rId32"/>
    <p:sldId id="326" r:id="rId33"/>
    <p:sldId id="327" r:id="rId34"/>
    <p:sldId id="328" r:id="rId35"/>
    <p:sldId id="298" r:id="rId36"/>
    <p:sldId id="329" r:id="rId37"/>
    <p:sldId id="301" r:id="rId38"/>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CFF"/>
    <a:srgbClr val="0516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BCD6E94-5918-4DF4-BCC5-AAEEEDAD97AC}" type="datetimeFigureOut">
              <a:rPr lang="es-CO" smtClean="0"/>
              <a:pPr/>
              <a:t>05/11/2015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6F1D6177-E3BB-4E41-9C1A-66747EB07553}" type="slidenum">
              <a:rPr lang="es-CO" smtClean="0"/>
              <a:pPr/>
              <a:t>‹Nº›</a:t>
            </a:fld>
            <a:endParaRPr lang="es-C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D6E94-5918-4DF4-BCC5-AAEEEDAD97AC}" type="datetimeFigureOut">
              <a:rPr lang="es-CO" smtClean="0"/>
              <a:pPr/>
              <a:t>05/11/2015</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D6177-E3BB-4E41-9C1A-66747EB07553}" type="slidenum">
              <a:rPr lang="es-CO" smtClean="0"/>
              <a:pPr/>
              <a:t>‹Nº›</a:t>
            </a:fld>
            <a:endParaRPr lang="es-C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facebook.com/participacion.ciudadana.5492" TargetMode="External"/><Relationship Id="rId7" Type="http://schemas.openxmlformats.org/officeDocument/2006/relationships/hyperlink" Target="http://proveedor.barranquilla.gov.co:8080/"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twitter.com/ParticipaBaq"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facebook.com/pages/Pol%C3%ADtica-P%C3%BAblica-de-Participaci%C3%B3n-Barranquilla/405653319553827"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hyperlink" Target="http://colombiadigital.net/experiencias/casos-de-exito/item/5676-inclusion-digital-y-liderazgo-en-colombia.html" TargetMode="External"/><Relationship Id="rId2" Type="http://schemas.openxmlformats.org/officeDocument/2006/relationships/hyperlink" Target="http://www.youtube.com/watch?v=-mj9YLDDHE8&amp;list=PLhTx9maDqE9La5wIwjMHO5qHTdZ2GSAxS"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4" descr="1.jpg"/>
          <p:cNvPicPr>
            <a:picLocks noChangeAspect="1"/>
          </p:cNvPicPr>
          <p:nvPr/>
        </p:nvPicPr>
        <p:blipFill rotWithShape="1">
          <a:blip r:embed="rId2" cstate="print">
            <a:extLst>
              <a:ext uri="{28A0092B-C50C-407E-A947-70E740481C1C}">
                <a14:useLocalDpi xmlns:a14="http://schemas.microsoft.com/office/drawing/2010/main" val="0"/>
              </a:ext>
            </a:extLst>
          </a:blip>
          <a:srcRect l="378" r="1851" b="12096"/>
          <a:stretch/>
        </p:blipFill>
        <p:spPr bwMode="auto">
          <a:xfrm>
            <a:off x="0" y="-114970"/>
            <a:ext cx="9144000" cy="635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facebook_logo.png">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369564"/>
            <a:ext cx="288031" cy="299796"/>
          </a:xfrm>
          <a:prstGeom prst="rect">
            <a:avLst/>
          </a:prstGeom>
        </p:spPr>
      </p:pic>
      <p:pic>
        <p:nvPicPr>
          <p:cNvPr id="4" name="Imagen 3" descr="twitter-logo.png">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6377816"/>
            <a:ext cx="288032" cy="288032"/>
          </a:xfrm>
          <a:prstGeom prst="rect">
            <a:avLst/>
          </a:prstGeom>
        </p:spPr>
      </p:pic>
      <p:pic>
        <p:nvPicPr>
          <p:cNvPr id="5" name="Imagen 4" descr="Screen Shot 2014-02-13 at 4.55.46.png">
            <a:hlinkClick r:id="rId7"/>
          </p:cNvPr>
          <p:cNvPicPr>
            <a:picLocks noChangeAspect="1"/>
          </p:cNvPicPr>
          <p:nvPr/>
        </p:nvPicPr>
        <p:blipFill rotWithShape="1">
          <a:blip r:embed="rId8">
            <a:extLst>
              <a:ext uri="{28A0092B-C50C-407E-A947-70E740481C1C}">
                <a14:useLocalDpi xmlns:a14="http://schemas.microsoft.com/office/drawing/2010/main" val="0"/>
              </a:ext>
            </a:extLst>
          </a:blip>
          <a:srcRect l="25019" t="9421" r="72020" b="84763"/>
          <a:stretch/>
        </p:blipFill>
        <p:spPr>
          <a:xfrm>
            <a:off x="1433028" y="6381328"/>
            <a:ext cx="258652" cy="28803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hlinkClick r:id="rId9"/>
          </p:cNvPr>
          <p:cNvPicPr>
            <a:picLocks noChangeAspect="1"/>
          </p:cNvPicPr>
          <p:nvPr/>
        </p:nvPicPr>
        <p:blipFill>
          <a:blip r:embed="rId10"/>
          <a:stretch>
            <a:fillRect/>
          </a:stretch>
        </p:blipFill>
        <p:spPr>
          <a:xfrm>
            <a:off x="611560" y="6389969"/>
            <a:ext cx="360040" cy="279391"/>
          </a:xfrm>
          <a:prstGeom prst="rect">
            <a:avLst/>
          </a:prstGeom>
        </p:spPr>
      </p:pic>
    </p:spTree>
    <p:extLst>
      <p:ext uri="{BB962C8B-B14F-4D97-AF65-F5344CB8AC3E}">
        <p14:creationId xmlns:p14="http://schemas.microsoft.com/office/powerpoint/2010/main" val="352133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0 Imagen" descr="heat.jpg"/>
          <p:cNvPicPr>
            <a:picLocks noChangeAspect="1" noChangeArrowheads="1"/>
          </p:cNvPicPr>
          <p:nvPr/>
        </p:nvPicPr>
        <p:blipFill>
          <a:blip r:embed="rId2" cstate="print"/>
          <a:srcRect t="26425" b="9209"/>
          <a:stretch>
            <a:fillRect/>
          </a:stretch>
        </p:blipFill>
        <p:spPr bwMode="auto">
          <a:xfrm>
            <a:off x="0" y="0"/>
            <a:ext cx="9144000" cy="1403350"/>
          </a:xfrm>
          <a:prstGeom prst="rect">
            <a:avLst/>
          </a:prstGeom>
          <a:noFill/>
          <a:ln>
            <a:noFill/>
          </a:ln>
        </p:spPr>
      </p:pic>
      <p:pic>
        <p:nvPicPr>
          <p:cNvPr id="4099" name="2 Imagen" descr="foot.jpg"/>
          <p:cNvPicPr>
            <a:picLocks noChangeAspect="1" noChangeArrowheads="1"/>
          </p:cNvPicPr>
          <p:nvPr/>
        </p:nvPicPr>
        <p:blipFill>
          <a:blip r:embed="rId3" cstate="print">
            <a:alphaModFix amt="51000"/>
          </a:blip>
          <a:srcRect t="28026" b="6406"/>
          <a:stretch>
            <a:fillRect/>
          </a:stretch>
        </p:blipFill>
        <p:spPr bwMode="auto">
          <a:xfrm>
            <a:off x="0" y="5435600"/>
            <a:ext cx="9144000" cy="1422400"/>
          </a:xfrm>
          <a:prstGeom prst="rect">
            <a:avLst/>
          </a:prstGeom>
          <a:noFill/>
          <a:ln>
            <a:noFill/>
          </a:ln>
        </p:spPr>
      </p:pic>
      <p:sp>
        <p:nvSpPr>
          <p:cNvPr id="4100" name="Rectangle 1029"/>
          <p:cNvSpPr>
            <a:spLocks noChangeArrowheads="1"/>
          </p:cNvSpPr>
          <p:nvPr/>
        </p:nvSpPr>
        <p:spPr bwMode="auto">
          <a:xfrm>
            <a:off x="250825" y="1067252"/>
            <a:ext cx="8605838" cy="1384995"/>
          </a:xfrm>
          <a:prstGeom prst="rect">
            <a:avLst/>
          </a:prstGeom>
          <a:noFill/>
          <a:ln w="9525">
            <a:noFill/>
            <a:miter lim="800000"/>
            <a:headEnd/>
            <a:tailEnd/>
          </a:ln>
        </p:spPr>
        <p:txBody>
          <a:bodyPr>
            <a:spAutoFit/>
          </a:bodyPr>
          <a:lstStyle/>
          <a:p>
            <a:pPr algn="r"/>
            <a:endParaRPr lang="es-ES" sz="1400" dirty="0" smtClean="0">
              <a:solidFill>
                <a:srgbClr val="FF0000"/>
              </a:solidFill>
              <a:latin typeface="Gill Sans"/>
              <a:cs typeface="Baskerville Old Face"/>
            </a:endParaRPr>
          </a:p>
          <a:p>
            <a:pPr algn="r"/>
            <a:r>
              <a:rPr lang="es-ES" sz="1400" b="1" dirty="0" smtClean="0">
                <a:latin typeface="Gill Sans"/>
                <a:cs typeface="Baskerville Old Face"/>
              </a:rPr>
              <a:t>Dependencia </a:t>
            </a:r>
          </a:p>
          <a:p>
            <a:pPr algn="r"/>
            <a:r>
              <a:rPr lang="es-ES" sz="1400" b="1" dirty="0" smtClean="0">
                <a:latin typeface="Gill Sans"/>
                <a:cs typeface="Baskerville Old Face"/>
              </a:rPr>
              <a:t>Secretaría </a:t>
            </a:r>
            <a:r>
              <a:rPr lang="es-ES" sz="1400" b="1" dirty="0">
                <a:latin typeface="Gill Sans"/>
                <a:cs typeface="Baskerville Old Face"/>
              </a:rPr>
              <a:t>de Gobierno</a:t>
            </a:r>
          </a:p>
          <a:p>
            <a:pPr algn="r"/>
            <a:r>
              <a:rPr lang="es-ES" sz="1400" dirty="0">
                <a:solidFill>
                  <a:schemeClr val="tx1">
                    <a:lumMod val="65000"/>
                    <a:lumOff val="35000"/>
                  </a:schemeClr>
                </a:solidFill>
                <a:latin typeface="Gill Sans"/>
                <a:cs typeface="Baskerville Old Face"/>
              </a:rPr>
              <a:t>Programa: Fortalecimiento de la Participación Ciudadana</a:t>
            </a:r>
          </a:p>
          <a:p>
            <a:pPr algn="r">
              <a:buFont typeface="Arial" charset="0"/>
              <a:buChar char="•"/>
            </a:pPr>
            <a:r>
              <a:rPr lang="es-ES" sz="1400" dirty="0" smtClean="0">
                <a:solidFill>
                  <a:schemeClr val="tx1">
                    <a:lumMod val="65000"/>
                    <a:lumOff val="35000"/>
                  </a:schemeClr>
                </a:solidFill>
                <a:latin typeface="Gill Sans"/>
                <a:cs typeface="Baskerville Old Face"/>
              </a:rPr>
              <a:t>Promoción de la ciudadanía activa y responsable del desarrollo local</a:t>
            </a:r>
          </a:p>
          <a:p>
            <a:pPr algn="r">
              <a:buFont typeface="Arial" charset="0"/>
              <a:buChar char="•"/>
            </a:pPr>
            <a:r>
              <a:rPr lang="es-ES" sz="1400" dirty="0" smtClean="0">
                <a:solidFill>
                  <a:schemeClr val="tx1">
                    <a:lumMod val="65000"/>
                    <a:lumOff val="35000"/>
                  </a:schemeClr>
                </a:solidFill>
                <a:latin typeface="Gill Sans"/>
                <a:cs typeface="Baskerville Old Face"/>
              </a:rPr>
              <a:t>Desarrollo de la estrategia Barranquilla Bella en el capitulo </a:t>
            </a:r>
            <a:r>
              <a:rPr lang="es-ES" sz="1400" dirty="0" err="1" smtClean="0">
                <a:solidFill>
                  <a:schemeClr val="tx1">
                    <a:lumMod val="65000"/>
                    <a:lumOff val="35000"/>
                  </a:schemeClr>
                </a:solidFill>
                <a:latin typeface="Gill Sans"/>
                <a:cs typeface="Baskerville Old Face"/>
              </a:rPr>
              <a:t>Murillando</a:t>
            </a:r>
            <a:endParaRPr lang="es-ES" sz="1400" dirty="0">
              <a:solidFill>
                <a:schemeClr val="tx1">
                  <a:lumMod val="65000"/>
                  <a:lumOff val="35000"/>
                </a:schemeClr>
              </a:solidFill>
              <a:latin typeface="Gill Sans"/>
              <a:cs typeface="Baskerville Old Face"/>
            </a:endParaRPr>
          </a:p>
        </p:txBody>
      </p:sp>
      <p:graphicFrame>
        <p:nvGraphicFramePr>
          <p:cNvPr id="8" name="7 Tabla"/>
          <p:cNvGraphicFramePr>
            <a:graphicFrameLocks noGrp="1"/>
          </p:cNvGraphicFramePr>
          <p:nvPr>
            <p:extLst>
              <p:ext uri="{D42A27DB-BD31-4B8C-83A1-F6EECF244321}">
                <p14:modId xmlns:p14="http://schemas.microsoft.com/office/powerpoint/2010/main" val="1331225135"/>
              </p:ext>
            </p:extLst>
          </p:nvPr>
        </p:nvGraphicFramePr>
        <p:xfrm>
          <a:off x="323528" y="2837978"/>
          <a:ext cx="4048758" cy="2607246"/>
        </p:xfrm>
        <a:graphic>
          <a:graphicData uri="http://schemas.openxmlformats.org/drawingml/2006/table">
            <a:tbl>
              <a:tblPr/>
              <a:tblGrid>
                <a:gridCol w="1457099"/>
                <a:gridCol w="828588"/>
                <a:gridCol w="979484"/>
                <a:gridCol w="783587"/>
              </a:tblGrid>
              <a:tr h="303122">
                <a:tc>
                  <a:txBody>
                    <a:bodyPr/>
                    <a:lstStyle/>
                    <a:p>
                      <a:pPr>
                        <a:lnSpc>
                          <a:spcPct val="115000"/>
                        </a:lnSpc>
                        <a:spcAft>
                          <a:spcPts val="1000"/>
                        </a:spcAft>
                      </a:pPr>
                      <a:r>
                        <a:rPr lang="es-ES" sz="1500" b="1" dirty="0" smtClean="0">
                          <a:solidFill>
                            <a:srgbClr val="000000"/>
                          </a:solidFill>
                          <a:latin typeface="Arial Narrow"/>
                          <a:ea typeface="Calibri"/>
                          <a:cs typeface="Times New Roman"/>
                        </a:rPr>
                        <a:t>Período </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500" b="1" smtClean="0">
                          <a:solidFill>
                            <a:srgbClr val="000000"/>
                          </a:solidFill>
                          <a:latin typeface="Arial Narrow"/>
                          <a:ea typeface="Calibri"/>
                          <a:cs typeface="Times New Roman"/>
                        </a:rPr>
                        <a:t>Meta </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500" b="1" dirty="0" smtClean="0">
                          <a:solidFill>
                            <a:srgbClr val="000000"/>
                          </a:solidFill>
                          <a:latin typeface="Arial Narrow"/>
                          <a:ea typeface="Calibri"/>
                          <a:cs typeface="Times New Roman"/>
                        </a:rPr>
                        <a:t>Resultado </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500" b="1" dirty="0" smtClean="0">
                          <a:solidFill>
                            <a:srgbClr val="000000"/>
                          </a:solidFill>
                          <a:latin typeface="Arial Narrow"/>
                          <a:ea typeface="Calibri"/>
                          <a:cs typeface="Times New Roman"/>
                        </a:rPr>
                        <a:t>Avance </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49867">
                <a:tc>
                  <a:txBody>
                    <a:bodyPr/>
                    <a:lstStyle/>
                    <a:p>
                      <a:pPr marL="0" algn="l" defTabSz="914400" rtl="0" eaLnBrk="1" latinLnBrk="0" hangingPunct="1">
                        <a:lnSpc>
                          <a:spcPct val="115000"/>
                        </a:lnSpc>
                        <a:spcAft>
                          <a:spcPts val="1000"/>
                        </a:spcAft>
                      </a:pPr>
                      <a:r>
                        <a:rPr lang="es-ES" sz="1500" b="1" kern="1200" dirty="0">
                          <a:solidFill>
                            <a:srgbClr val="000000"/>
                          </a:solidFill>
                          <a:latin typeface="Arial Narrow"/>
                          <a:ea typeface="Calibri"/>
                          <a:cs typeface="Times New Roman"/>
                        </a:rPr>
                        <a:t>Línea </a:t>
                      </a:r>
                      <a:r>
                        <a:rPr lang="es-ES" sz="1500" b="1" kern="1200" dirty="0" smtClean="0">
                          <a:solidFill>
                            <a:srgbClr val="000000"/>
                          </a:solidFill>
                          <a:latin typeface="Arial Narrow"/>
                          <a:ea typeface="Calibri"/>
                          <a:cs typeface="Times New Roman"/>
                        </a:rPr>
                        <a:t>base 2011 </a:t>
                      </a:r>
                      <a:endParaRPr lang="es-ES" sz="1500" b="1"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500" kern="1200" dirty="0" smtClean="0">
                          <a:solidFill>
                            <a:srgbClr val="000000"/>
                          </a:solidFill>
                          <a:latin typeface="Arial Narrow"/>
                          <a:ea typeface="Calibri"/>
                          <a:cs typeface="Times New Roman"/>
                        </a:rPr>
                        <a:t>ND</a:t>
                      </a: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lnSpc>
                          <a:spcPct val="115000"/>
                        </a:lnSpc>
                        <a:spcAft>
                          <a:spcPts val="1000"/>
                        </a:spcAft>
                      </a:pP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endParaRPr lang="es-ES" sz="1000" dirty="0">
                        <a:solidFill>
                          <a:srgbClr val="000000"/>
                        </a:solidFill>
                        <a:latin typeface="Calibri"/>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91794">
                <a:tc>
                  <a:txBody>
                    <a:bodyPr/>
                    <a:lstStyle/>
                    <a:p>
                      <a:pPr>
                        <a:lnSpc>
                          <a:spcPct val="115000"/>
                        </a:lnSpc>
                        <a:spcAft>
                          <a:spcPts val="1000"/>
                        </a:spcAft>
                      </a:pPr>
                      <a:r>
                        <a:rPr lang="es-ES" sz="1500" b="1" dirty="0">
                          <a:solidFill>
                            <a:srgbClr val="000000"/>
                          </a:solidFill>
                          <a:latin typeface="Arial Narrow"/>
                          <a:ea typeface="Calibri"/>
                          <a:cs typeface="Times New Roman"/>
                        </a:rPr>
                        <a:t>Año </a:t>
                      </a:r>
                      <a:r>
                        <a:rPr lang="es-ES" sz="1500" b="1" dirty="0" smtClean="0">
                          <a:solidFill>
                            <a:srgbClr val="000000"/>
                          </a:solidFill>
                          <a:latin typeface="Arial Narrow"/>
                          <a:ea typeface="Calibri"/>
                          <a:cs typeface="Times New Roman"/>
                        </a:rPr>
                        <a:t>2012</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500" kern="1200" dirty="0" smtClean="0">
                          <a:solidFill>
                            <a:srgbClr val="000000"/>
                          </a:solidFill>
                          <a:latin typeface="Arial Narrow"/>
                          <a:ea typeface="Calibri"/>
                          <a:cs typeface="Times New Roman"/>
                        </a:rPr>
                        <a:t>0</a:t>
                      </a: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500" kern="1200" dirty="0" smtClean="0">
                          <a:solidFill>
                            <a:srgbClr val="000000"/>
                          </a:solidFill>
                          <a:latin typeface="Arial Narrow"/>
                          <a:ea typeface="Calibri"/>
                          <a:cs typeface="Times New Roman"/>
                        </a:rPr>
                        <a:t>0</a:t>
                      </a: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500" kern="1200" dirty="0" smtClean="0">
                          <a:solidFill>
                            <a:srgbClr val="000000"/>
                          </a:solidFill>
                          <a:latin typeface="Arial Narrow"/>
                          <a:ea typeface="Calibri"/>
                          <a:cs typeface="Times New Roman"/>
                        </a:rPr>
                        <a:t>0%</a:t>
                      </a: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2242">
                <a:tc>
                  <a:txBody>
                    <a:bodyPr/>
                    <a:lstStyle/>
                    <a:p>
                      <a:pPr>
                        <a:lnSpc>
                          <a:spcPct val="115000"/>
                        </a:lnSpc>
                        <a:spcAft>
                          <a:spcPts val="1000"/>
                        </a:spcAft>
                      </a:pPr>
                      <a:r>
                        <a:rPr lang="es-ES" sz="1500" b="1" dirty="0">
                          <a:solidFill>
                            <a:srgbClr val="000000"/>
                          </a:solidFill>
                          <a:latin typeface="Arial Narrow"/>
                          <a:ea typeface="Calibri"/>
                          <a:cs typeface="Times New Roman"/>
                        </a:rPr>
                        <a:t>Año </a:t>
                      </a:r>
                      <a:r>
                        <a:rPr lang="es-ES" sz="1500" b="1" dirty="0" smtClean="0">
                          <a:solidFill>
                            <a:srgbClr val="000000"/>
                          </a:solidFill>
                          <a:latin typeface="Arial Narrow"/>
                          <a:ea typeface="Calibri"/>
                          <a:cs typeface="Times New Roman"/>
                        </a:rPr>
                        <a:t>2013 </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500" kern="1200" dirty="0" smtClean="0">
                          <a:solidFill>
                            <a:srgbClr val="000000"/>
                          </a:solidFill>
                          <a:latin typeface="Arial Narrow"/>
                          <a:ea typeface="Calibri"/>
                          <a:cs typeface="Times New Roman"/>
                        </a:rPr>
                        <a:t>1 estrategia</a:t>
                      </a: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500" kern="1200" dirty="0" smtClean="0">
                          <a:solidFill>
                            <a:srgbClr val="000000"/>
                          </a:solidFill>
                          <a:latin typeface="Arial Narrow"/>
                          <a:ea typeface="Calibri"/>
                          <a:cs typeface="Times New Roman"/>
                        </a:rPr>
                        <a:t>1</a:t>
                      </a: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500" kern="1200" dirty="0" smtClean="0">
                          <a:solidFill>
                            <a:srgbClr val="000000"/>
                          </a:solidFill>
                          <a:latin typeface="Arial Narrow"/>
                          <a:ea typeface="Calibri"/>
                          <a:cs typeface="Times New Roman"/>
                        </a:rPr>
                        <a:t>100%</a:t>
                      </a: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68421">
                <a:tc>
                  <a:txBody>
                    <a:bodyPr/>
                    <a:lstStyle/>
                    <a:p>
                      <a:pPr>
                        <a:lnSpc>
                          <a:spcPct val="115000"/>
                        </a:lnSpc>
                        <a:spcAft>
                          <a:spcPts val="1000"/>
                        </a:spcAft>
                      </a:pPr>
                      <a:r>
                        <a:rPr lang="es-ES" sz="1500" b="1" dirty="0">
                          <a:solidFill>
                            <a:srgbClr val="000000"/>
                          </a:solidFill>
                          <a:latin typeface="Arial Narrow"/>
                          <a:ea typeface="Calibri"/>
                          <a:cs typeface="Times New Roman"/>
                        </a:rPr>
                        <a:t>Año </a:t>
                      </a:r>
                      <a:r>
                        <a:rPr lang="es-ES" sz="1500" b="1" dirty="0" smtClean="0">
                          <a:solidFill>
                            <a:srgbClr val="000000"/>
                          </a:solidFill>
                          <a:latin typeface="Arial Narrow"/>
                          <a:ea typeface="Calibri"/>
                          <a:cs typeface="Times New Roman"/>
                        </a:rPr>
                        <a:t>2014 </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500" kern="1200" dirty="0" smtClean="0">
                          <a:solidFill>
                            <a:srgbClr val="000000"/>
                          </a:solidFill>
                          <a:latin typeface="Arial Narrow"/>
                          <a:ea typeface="Calibri"/>
                          <a:cs typeface="Times New Roman"/>
                        </a:rPr>
                        <a:t>0</a:t>
                      </a: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500" kern="1200" dirty="0" smtClean="0">
                          <a:solidFill>
                            <a:srgbClr val="000000"/>
                          </a:solidFill>
                          <a:latin typeface="Arial Narrow"/>
                          <a:ea typeface="Calibri"/>
                          <a:cs typeface="Times New Roman"/>
                        </a:rPr>
                        <a:t>100%</a:t>
                      </a: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68421">
                <a:tc>
                  <a:txBody>
                    <a:bodyPr/>
                    <a:lstStyle/>
                    <a:p>
                      <a:pPr>
                        <a:lnSpc>
                          <a:spcPct val="115000"/>
                        </a:lnSpc>
                        <a:spcAft>
                          <a:spcPts val="1000"/>
                        </a:spcAft>
                      </a:pPr>
                      <a:r>
                        <a:rPr lang="es-ES" sz="1500" b="1" dirty="0">
                          <a:solidFill>
                            <a:srgbClr val="000000"/>
                          </a:solidFill>
                          <a:latin typeface="Arial Narrow"/>
                          <a:ea typeface="Calibri"/>
                          <a:cs typeface="Times New Roman"/>
                        </a:rPr>
                        <a:t>Año </a:t>
                      </a:r>
                      <a:r>
                        <a:rPr lang="es-ES" sz="1500" b="1" dirty="0" smtClean="0">
                          <a:solidFill>
                            <a:srgbClr val="000000"/>
                          </a:solidFill>
                          <a:latin typeface="Arial Narrow"/>
                          <a:ea typeface="Calibri"/>
                          <a:cs typeface="Times New Roman"/>
                        </a:rPr>
                        <a:t>2015 </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500" kern="1200" dirty="0" smtClean="0">
                          <a:solidFill>
                            <a:srgbClr val="000000"/>
                          </a:solidFill>
                          <a:latin typeface="Arial Narrow"/>
                          <a:ea typeface="Calibri"/>
                          <a:cs typeface="Times New Roman"/>
                        </a:rPr>
                        <a:t>0</a:t>
                      </a: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68421">
                <a:tc>
                  <a:txBody>
                    <a:bodyPr/>
                    <a:lstStyle/>
                    <a:p>
                      <a:pPr>
                        <a:lnSpc>
                          <a:spcPct val="115000"/>
                        </a:lnSpc>
                        <a:spcAft>
                          <a:spcPts val="1000"/>
                        </a:spcAft>
                      </a:pPr>
                      <a:r>
                        <a:rPr lang="es-ES" sz="1500" b="1" dirty="0">
                          <a:solidFill>
                            <a:srgbClr val="000000"/>
                          </a:solidFill>
                          <a:latin typeface="Arial Narrow"/>
                          <a:ea typeface="Calibri"/>
                          <a:cs typeface="Times New Roman"/>
                        </a:rPr>
                        <a:t>Cuatrienio: </a:t>
                      </a:r>
                      <a:endParaRPr lang="es-ES" sz="1000" dirty="0">
                        <a:solidFill>
                          <a:srgbClr val="000000"/>
                        </a:solidFill>
                        <a:latin typeface="Calibri"/>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500" kern="1200" dirty="0" smtClean="0">
                          <a:solidFill>
                            <a:srgbClr val="000000"/>
                          </a:solidFill>
                          <a:latin typeface="Arial Narrow"/>
                          <a:ea typeface="Calibri"/>
                          <a:cs typeface="Times New Roman"/>
                        </a:rPr>
                        <a:t>1</a:t>
                      </a: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500" kern="1200" dirty="0" smtClean="0">
                          <a:solidFill>
                            <a:srgbClr val="000000"/>
                          </a:solidFill>
                          <a:latin typeface="Arial Narrow"/>
                          <a:ea typeface="Calibri"/>
                          <a:cs typeface="Times New Roman"/>
                        </a:rPr>
                        <a:t>1</a:t>
                      </a: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500" kern="1200" dirty="0" smtClean="0">
                          <a:solidFill>
                            <a:srgbClr val="000000"/>
                          </a:solidFill>
                          <a:latin typeface="Arial Narrow"/>
                          <a:ea typeface="Calibri"/>
                          <a:cs typeface="Times New Roman"/>
                        </a:rPr>
                        <a:t>100%</a:t>
                      </a:r>
                      <a:endParaRPr lang="es-ES" sz="1500" kern="1200" dirty="0">
                        <a:solidFill>
                          <a:srgbClr val="000000"/>
                        </a:solidFill>
                        <a:latin typeface="Arial Narrow"/>
                        <a:ea typeface="Calibri"/>
                        <a:cs typeface="Times New Roman"/>
                      </a:endParaRPr>
                    </a:p>
                  </a:txBody>
                  <a:tcPr marL="62190" marR="6219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2" name="Imagen 1" descr="S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480" y="1560208"/>
            <a:ext cx="2115312" cy="932688"/>
          </a:xfrm>
          <a:prstGeom prst="rect">
            <a:avLst/>
          </a:prstGeom>
          <a:effectLst>
            <a:outerShdw blurRad="50800" dist="38100" dir="5400000" algn="t" rotWithShape="0">
              <a:prstClr val="black">
                <a:alpha val="40000"/>
              </a:prstClr>
            </a:outerShdw>
          </a:effectLst>
        </p:spPr>
      </p:pic>
      <p:sp>
        <p:nvSpPr>
          <p:cNvPr id="3" name="Rectángulo 2"/>
          <p:cNvSpPr/>
          <p:nvPr/>
        </p:nvSpPr>
        <p:spPr>
          <a:xfrm>
            <a:off x="4788024" y="2708920"/>
            <a:ext cx="4032448" cy="3108543"/>
          </a:xfrm>
          <a:prstGeom prst="rect">
            <a:avLst/>
          </a:prstGeom>
        </p:spPr>
        <p:txBody>
          <a:bodyPr wrap="square">
            <a:spAutoFit/>
          </a:bodyPr>
          <a:lstStyle/>
          <a:p>
            <a:pPr algn="just"/>
            <a:r>
              <a:rPr lang="es-CO" sz="1400" dirty="0">
                <a:latin typeface="Gill Sans"/>
                <a:cs typeface="Baskerville Old Face"/>
              </a:rPr>
              <a:t>Recuperamos con el apoyo de las comunidades  confluyentes en la avenida Murillo 6 Espacios Residuales y los convertimos en lugares de encuentras </a:t>
            </a:r>
            <a:r>
              <a:rPr lang="es-CO" sz="1400" dirty="0" smtClean="0">
                <a:latin typeface="Gill Sans"/>
                <a:cs typeface="Baskerville Old Face"/>
              </a:rPr>
              <a:t>ciudadanos.</a:t>
            </a:r>
          </a:p>
          <a:p>
            <a:pPr algn="just"/>
            <a:endParaRPr lang="es-CO" sz="1400" dirty="0">
              <a:latin typeface="Gill Sans"/>
              <a:cs typeface="Baskerville Old Face"/>
            </a:endParaRPr>
          </a:p>
          <a:p>
            <a:pPr algn="just"/>
            <a:r>
              <a:rPr lang="es-CO" sz="1400" dirty="0" smtClean="0">
                <a:latin typeface="Gill Sans"/>
                <a:cs typeface="Baskerville Old Face"/>
              </a:rPr>
              <a:t>Realizamos jornadas de embellecimiento de entorno en La Ciénaga de Mallorquín dignificando las viviendas de este sector y además en los alrededores del Parque Las Nieves desarrollamos un jornada llena de color e intervención en fachadas y la realización de un mural con temas alusivos al parque.</a:t>
            </a:r>
          </a:p>
          <a:p>
            <a:pPr algn="just"/>
            <a:endParaRPr lang="es-CO" sz="1400" dirty="0">
              <a:latin typeface="Gill Sans"/>
              <a:cs typeface="Baskerville Old Face"/>
            </a:endParaRPr>
          </a:p>
          <a:p>
            <a:pPr algn="just"/>
            <a:endParaRPr lang="es-CO" sz="1400" dirty="0">
              <a:latin typeface="Gill Sans"/>
              <a:cs typeface="Baskerville Old Face"/>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866179" y="1071562"/>
            <a:ext cx="7358063" cy="1178719"/>
          </a:xfrm>
        </p:spPr>
        <p:txBody>
          <a:bodyPr/>
          <a:lstStyle/>
          <a:p>
            <a:pPr eaLnBrk="1" hangingPunct="1"/>
            <a:r>
              <a:rPr lang="es-CO" altLang="es-CO" sz="2812" b="1" dirty="0"/>
              <a:t>CAPITAL SOCIAL Y DIÁLOGO PÚBLICO</a:t>
            </a:r>
            <a:endParaRPr lang="es-CO" altLang="es-CO" sz="2812" dirty="0">
              <a:solidFill>
                <a:srgbClr val="005FA0"/>
              </a:solidFill>
            </a:endParaRPr>
          </a:p>
        </p:txBody>
      </p:sp>
      <p:sp>
        <p:nvSpPr>
          <p:cNvPr id="23555" name="Rectangle 2"/>
          <p:cNvSpPr>
            <a:spLocks noGrp="1" noChangeArrowheads="1"/>
          </p:cNvSpPr>
          <p:nvPr>
            <p:ph type="body" idx="1"/>
          </p:nvPr>
        </p:nvSpPr>
        <p:spPr>
          <a:xfrm>
            <a:off x="285750" y="2060848"/>
            <a:ext cx="8518922" cy="3857625"/>
          </a:xfrm>
        </p:spPr>
        <p:txBody>
          <a:bodyPr/>
          <a:lstStyle/>
          <a:p>
            <a:pPr algn="just"/>
            <a:r>
              <a:rPr lang="es-CO" altLang="es-CO" sz="1687" dirty="0">
                <a:latin typeface="Gill Sans"/>
              </a:rPr>
              <a:t>Durante el año 2014 realizamos actividades en pro del mejoramiento de entornos urbanos de manera comunitaria, con la finalidad de apropiar a los ciudadanos de sus espacios y de generar sentido de pertenencia, esto en el marco de la estrategia </a:t>
            </a:r>
            <a:r>
              <a:rPr lang="es-CO" altLang="es-CO" sz="1687" b="1" dirty="0">
                <a:latin typeface="Gill Sans"/>
              </a:rPr>
              <a:t>Barranquilla Bella</a:t>
            </a:r>
            <a:r>
              <a:rPr lang="es-CO" altLang="es-CO" sz="1687" dirty="0">
                <a:latin typeface="Gill Sans"/>
              </a:rPr>
              <a:t>.</a:t>
            </a:r>
          </a:p>
          <a:p>
            <a:pPr algn="just"/>
            <a:r>
              <a:rPr lang="es-CO" altLang="es-CO" sz="1687" dirty="0">
                <a:latin typeface="Gill Sans"/>
              </a:rPr>
              <a:t>Con esta estrategia embellecimos los entornos de la Ciénaga de </a:t>
            </a:r>
            <a:r>
              <a:rPr lang="es-CO" altLang="es-CO" sz="1687" dirty="0" err="1">
                <a:latin typeface="Gill Sans"/>
              </a:rPr>
              <a:t>Mallorquin</a:t>
            </a:r>
            <a:r>
              <a:rPr lang="es-CO" altLang="es-CO" sz="1687" dirty="0">
                <a:latin typeface="Gill Sans"/>
              </a:rPr>
              <a:t>, actividad en la que contamos con la participación de </a:t>
            </a:r>
            <a:r>
              <a:rPr lang="es-ES" altLang="es-CO" sz="1687" dirty="0">
                <a:latin typeface="Gill Sans"/>
              </a:rPr>
              <a:t>250 personas entre niños, jóvenes, voluntarios, familias, amigos, funcionarios, pintores, artistas, pescadores, se unieron y armados con coloridas pinturas y brochas de muchos tamaños pintaron y decoraron más de 60 casas.</a:t>
            </a:r>
          </a:p>
          <a:p>
            <a:pPr algn="just"/>
            <a:r>
              <a:rPr lang="es-ES" altLang="es-CO" sz="1687" dirty="0">
                <a:latin typeface="Gill Sans"/>
              </a:rPr>
              <a:t>Otro lugar embellecido fueron los alrededores del parque Las Nieves, en el cual Se intervinieron 18 casas y el colectivo Lienzo Urbano intervino con arte urbano una pared de mas de 250 metros cuadrados con temas de carnaval.</a:t>
            </a:r>
          </a:p>
          <a:p>
            <a:pPr algn="just"/>
            <a:endParaRPr lang="es-ES" altLang="es-CO" sz="1687" dirty="0">
              <a:latin typeface="Gill Sans"/>
            </a:endParaRPr>
          </a:p>
        </p:txBody>
      </p:sp>
      <p:pic>
        <p:nvPicPr>
          <p:cNvPr id="4" name="0 Imagen" descr="heat.jpg"/>
          <p:cNvPicPr>
            <a:picLocks noChangeAspect="1" noChangeArrowheads="1"/>
          </p:cNvPicPr>
          <p:nvPr/>
        </p:nvPicPr>
        <p:blipFill>
          <a:blip r:embed="rId2" cstate="print"/>
          <a:srcRect t="26425" b="9209"/>
          <a:stretch>
            <a:fillRect/>
          </a:stretch>
        </p:blipFill>
        <p:spPr bwMode="auto">
          <a:xfrm>
            <a:off x="0" y="0"/>
            <a:ext cx="9144000" cy="1403350"/>
          </a:xfrm>
          <a:prstGeom prst="rect">
            <a:avLst/>
          </a:prstGeom>
          <a:noFill/>
          <a:ln>
            <a:noFill/>
          </a:ln>
        </p:spPr>
      </p:pic>
      <p:pic>
        <p:nvPicPr>
          <p:cNvPr id="5" name="2 Imagen" descr="foot.jpg"/>
          <p:cNvPicPr>
            <a:picLocks noChangeAspect="1" noChangeArrowheads="1"/>
          </p:cNvPicPr>
          <p:nvPr/>
        </p:nvPicPr>
        <p:blipFill>
          <a:blip r:embed="rId3" cstate="print">
            <a:alphaModFix amt="52000"/>
          </a:blip>
          <a:srcRect t="28026" b="6406"/>
          <a:stretch>
            <a:fillRect/>
          </a:stretch>
        </p:blipFill>
        <p:spPr bwMode="auto">
          <a:xfrm>
            <a:off x="0" y="5435600"/>
            <a:ext cx="9144000" cy="1422400"/>
          </a:xfrm>
          <a:prstGeom prst="rect">
            <a:avLst/>
          </a:prstGeom>
          <a:noFill/>
          <a:ln>
            <a:noFill/>
          </a:ln>
        </p:spPr>
      </p:pic>
    </p:spTree>
    <p:extLst>
      <p:ext uri="{BB962C8B-B14F-4D97-AF65-F5344CB8AC3E}">
        <p14:creationId xmlns:p14="http://schemas.microsoft.com/office/powerpoint/2010/main" val="2368797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9"/>
          <p:cNvPicPr>
            <a:picLocks noChangeAspect="1"/>
          </p:cNvPicPr>
          <p:nvPr/>
        </p:nvPicPr>
        <p:blipFill>
          <a:blip r:embed="rId2">
            <a:extLst>
              <a:ext uri="{28A0092B-C50C-407E-A947-70E740481C1C}">
                <a14:useLocalDpi xmlns:a14="http://schemas.microsoft.com/office/drawing/2010/main" val="0"/>
              </a:ext>
            </a:extLst>
          </a:blip>
          <a:srcRect l="3668" r="2727"/>
          <a:stretch>
            <a:fillRect/>
          </a:stretch>
        </p:blipFill>
        <p:spPr bwMode="auto">
          <a:xfrm flipH="1">
            <a:off x="-457646" y="-64740"/>
            <a:ext cx="9789170" cy="697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2"/>
          <p:cNvSpPr/>
          <p:nvPr/>
        </p:nvSpPr>
        <p:spPr>
          <a:xfrm>
            <a:off x="217661" y="4542979"/>
            <a:ext cx="6885870" cy="2126382"/>
          </a:xfrm>
          <a:prstGeom prst="roundRect">
            <a:avLst/>
          </a:prstGeom>
          <a:solidFill>
            <a:srgbClr val="0066CC">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266"/>
          </a:p>
        </p:txBody>
      </p:sp>
      <p:sp>
        <p:nvSpPr>
          <p:cNvPr id="5" name="Rectángulo 4"/>
          <p:cNvSpPr/>
          <p:nvPr/>
        </p:nvSpPr>
        <p:spPr>
          <a:xfrm>
            <a:off x="-180528" y="332656"/>
            <a:ext cx="3618235" cy="1044645"/>
          </a:xfrm>
          <a:prstGeom prst="rect">
            <a:avLst/>
          </a:prstGeom>
        </p:spPr>
        <p:txBody>
          <a:bodyPr wrap="none">
            <a:spAutoFit/>
          </a:bodyPr>
          <a:lstStyle/>
          <a:p>
            <a:pPr algn="r">
              <a:defRPr/>
            </a:pPr>
            <a:r>
              <a:rPr lang="es-CO" altLang="es-CO" sz="3094" dirty="0">
                <a:solidFill>
                  <a:schemeClr val="bg1"/>
                </a:solidFill>
                <a:effectLst>
                  <a:outerShdw blurRad="50800" dist="38100" dir="5400000" algn="t" rotWithShape="0">
                    <a:prstClr val="black">
                      <a:alpha val="40000"/>
                    </a:prstClr>
                  </a:outerShdw>
                </a:effectLst>
                <a:ea typeface="ヒラギノ角ゴ ProN W3" charset="0"/>
                <a:cs typeface="ヒラギノ角ゴ ProN W3" charset="0"/>
              </a:rPr>
              <a:t>Con Mirada de Mujer</a:t>
            </a:r>
          </a:p>
          <a:p>
            <a:pPr algn="r">
              <a:defRPr/>
            </a:pPr>
            <a:endParaRPr lang="es-CO" altLang="es-CO" sz="3094" dirty="0">
              <a:solidFill>
                <a:schemeClr val="bg1"/>
              </a:solidFill>
              <a:effectLst>
                <a:outerShdw blurRad="50800" dist="38100" dir="5400000" algn="t" rotWithShape="0">
                  <a:prstClr val="black">
                    <a:alpha val="40000"/>
                  </a:prstClr>
                </a:outerShdw>
              </a:effectLst>
              <a:ea typeface="ヒラギノ角ゴ ProN W3" charset="0"/>
              <a:cs typeface="ヒラギノ角ゴ ProN W3" charset="0"/>
            </a:endParaRPr>
          </a:p>
        </p:txBody>
      </p:sp>
      <p:sp>
        <p:nvSpPr>
          <p:cNvPr id="51204" name="CuadroTexto 5"/>
          <p:cNvSpPr txBox="1">
            <a:spLocks noChangeArrowheads="1"/>
          </p:cNvSpPr>
          <p:nvPr/>
        </p:nvSpPr>
        <p:spPr bwMode="auto">
          <a:xfrm>
            <a:off x="-159542" y="745629"/>
            <a:ext cx="4450257" cy="39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r"/>
            <a:r>
              <a:rPr lang="es-ES" altLang="es-CO" sz="1969">
                <a:solidFill>
                  <a:srgbClr val="FFFFFF"/>
                </a:solidFill>
              </a:rPr>
              <a:t>Localidad Sur Occidente / Sur Oriente</a:t>
            </a:r>
          </a:p>
        </p:txBody>
      </p:sp>
      <p:sp>
        <p:nvSpPr>
          <p:cNvPr id="2" name="Rectángulo 1"/>
          <p:cNvSpPr/>
          <p:nvPr/>
        </p:nvSpPr>
        <p:spPr>
          <a:xfrm>
            <a:off x="521271" y="4600273"/>
            <a:ext cx="6075954" cy="2429127"/>
          </a:xfrm>
          <a:prstGeom prst="rect">
            <a:avLst/>
          </a:prstGeom>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r>
              <a:rPr lang="es-ES" altLang="es-CO" sz="2531" dirty="0">
                <a:solidFill>
                  <a:srgbClr val="FFFFFF"/>
                </a:solidFill>
              </a:rPr>
              <a:t>12 mujeres pintaron en la esquina de calle Murillo con calle 26 un mural para frenar la violencia de género,  plasmaron sus ilustraciones en una pared de 30 metros de ancho por 3 de alto</a:t>
            </a:r>
          </a:p>
          <a:p>
            <a:pPr algn="ctr"/>
            <a:endParaRPr lang="es-ES" altLang="es-CO" sz="2531" dirty="0">
              <a:solidFill>
                <a:srgbClr val="FFFFFF"/>
              </a:solidFill>
            </a:endParaRPr>
          </a:p>
        </p:txBody>
      </p:sp>
    </p:spTree>
    <p:extLst>
      <p:ext uri="{BB962C8B-B14F-4D97-AF65-F5344CB8AC3E}">
        <p14:creationId xmlns:p14="http://schemas.microsoft.com/office/powerpoint/2010/main" val="3587794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n 1"/>
          <p:cNvPicPr>
            <a:picLocks noChangeAspect="1"/>
          </p:cNvPicPr>
          <p:nvPr/>
        </p:nvPicPr>
        <p:blipFill>
          <a:blip r:embed="rId2">
            <a:extLst>
              <a:ext uri="{28A0092B-C50C-407E-A947-70E740481C1C}">
                <a14:useLocalDpi xmlns:a14="http://schemas.microsoft.com/office/drawing/2010/main" val="0"/>
              </a:ext>
            </a:extLst>
          </a:blip>
          <a:srcRect l="821" r="11931"/>
          <a:stretch>
            <a:fillRect/>
          </a:stretch>
        </p:blipFill>
        <p:spPr bwMode="auto">
          <a:xfrm>
            <a:off x="0" y="0"/>
            <a:ext cx="9144000" cy="694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4814670" y="188640"/>
            <a:ext cx="4184223" cy="1044645"/>
          </a:xfrm>
          <a:prstGeom prst="rect">
            <a:avLst/>
          </a:prstGeom>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r"/>
            <a:r>
              <a:rPr lang="es-CO" altLang="es-CO" sz="3094">
                <a:solidFill>
                  <a:schemeClr val="bg1"/>
                </a:solidFill>
                <a:effectLst>
                  <a:outerShdw blurRad="38100" dist="38100" dir="2700000" algn="tl">
                    <a:srgbClr val="C0C0C0"/>
                  </a:outerShdw>
                </a:effectLst>
              </a:rPr>
              <a:t>Ciénaga de Mallorquín</a:t>
            </a:r>
          </a:p>
          <a:p>
            <a:pPr algn="r"/>
            <a:endParaRPr lang="es-CO" altLang="es-CO" sz="3094">
              <a:solidFill>
                <a:schemeClr val="bg1"/>
              </a:solidFill>
              <a:effectLst>
                <a:outerShdw blurRad="38100" dist="38100" dir="2700000" algn="tl">
                  <a:srgbClr val="C0C0C0"/>
                </a:outerShdw>
              </a:effectLst>
            </a:endParaRPr>
          </a:p>
        </p:txBody>
      </p:sp>
      <p:sp>
        <p:nvSpPr>
          <p:cNvPr id="52229" name="CuadroTexto 5"/>
          <p:cNvSpPr txBox="1">
            <a:spLocks noChangeArrowheads="1"/>
          </p:cNvSpPr>
          <p:nvPr/>
        </p:nvSpPr>
        <p:spPr bwMode="auto">
          <a:xfrm>
            <a:off x="6805069" y="695400"/>
            <a:ext cx="2154757" cy="39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r"/>
            <a:r>
              <a:rPr lang="es-ES" altLang="es-CO" sz="1969">
                <a:solidFill>
                  <a:srgbClr val="FFFFFF"/>
                </a:solidFill>
              </a:rPr>
              <a:t>Localidad Riomar</a:t>
            </a:r>
          </a:p>
        </p:txBody>
      </p:sp>
    </p:spTree>
    <p:extLst>
      <p:ext uri="{BB962C8B-B14F-4D97-AF65-F5344CB8AC3E}">
        <p14:creationId xmlns:p14="http://schemas.microsoft.com/office/powerpoint/2010/main" val="1924819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n 1"/>
          <p:cNvPicPr>
            <a:picLocks noChangeAspect="1"/>
          </p:cNvPicPr>
          <p:nvPr/>
        </p:nvPicPr>
        <p:blipFill>
          <a:blip r:embed="rId2">
            <a:extLst>
              <a:ext uri="{28A0092B-C50C-407E-A947-70E740481C1C}">
                <a14:useLocalDpi xmlns:a14="http://schemas.microsoft.com/office/drawing/2010/main" val="0"/>
              </a:ext>
            </a:extLst>
          </a:blip>
          <a:srcRect l="21881" r="16322"/>
          <a:stretch>
            <a:fillRect/>
          </a:stretch>
        </p:blipFill>
        <p:spPr bwMode="auto">
          <a:xfrm>
            <a:off x="0" y="-64740"/>
            <a:ext cx="9144000" cy="697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6445002" y="4391174"/>
            <a:ext cx="2396810" cy="1131079"/>
          </a:xfrm>
          <a:prstGeom prst="rect">
            <a:avLst/>
          </a:prstGeom>
          <a:noFill/>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s-ES" altLang="es-CO" sz="6750">
                <a:solidFill>
                  <a:schemeClr val="bg1"/>
                </a:solidFill>
                <a:effectLst>
                  <a:outerShdw blurRad="38100" dist="38100" dir="2700000" algn="tl">
                    <a:srgbClr val="C0C0C0"/>
                  </a:outerShdw>
                </a:effectLst>
              </a:rPr>
              <a:t>Antes</a:t>
            </a:r>
          </a:p>
        </p:txBody>
      </p:sp>
    </p:spTree>
    <p:extLst>
      <p:ext uri="{BB962C8B-B14F-4D97-AF65-F5344CB8AC3E}">
        <p14:creationId xmlns:p14="http://schemas.microsoft.com/office/powerpoint/2010/main" val="2907495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n 2"/>
          <p:cNvPicPr>
            <a:picLocks noChangeAspect="1"/>
          </p:cNvPicPr>
          <p:nvPr/>
        </p:nvPicPr>
        <p:blipFill>
          <a:blip r:embed="rId2">
            <a:extLst>
              <a:ext uri="{28A0092B-C50C-407E-A947-70E740481C1C}">
                <a14:useLocalDpi xmlns:a14="http://schemas.microsoft.com/office/drawing/2010/main" val="0"/>
              </a:ext>
            </a:extLst>
          </a:blip>
          <a:srcRect l="9494" t="488" r="18156"/>
          <a:stretch>
            <a:fillRect/>
          </a:stretch>
        </p:blipFill>
        <p:spPr bwMode="auto">
          <a:xfrm>
            <a:off x="0" y="-3349"/>
            <a:ext cx="9144000" cy="707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5230198" y="4188460"/>
            <a:ext cx="3599062" cy="1131079"/>
          </a:xfrm>
          <a:prstGeom prst="rect">
            <a:avLst/>
          </a:prstGeom>
          <a:noFill/>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s-ES" altLang="es-CO" sz="6750" dirty="0">
                <a:solidFill>
                  <a:schemeClr val="bg1"/>
                </a:solidFill>
                <a:effectLst>
                  <a:outerShdw blurRad="38100" dist="38100" dir="2700000" algn="tl">
                    <a:srgbClr val="C0C0C0"/>
                  </a:outerShdw>
                </a:effectLst>
              </a:rPr>
              <a:t>Después</a:t>
            </a:r>
          </a:p>
        </p:txBody>
      </p:sp>
    </p:spTree>
    <p:extLst>
      <p:ext uri="{BB962C8B-B14F-4D97-AF65-F5344CB8AC3E}">
        <p14:creationId xmlns:p14="http://schemas.microsoft.com/office/powerpoint/2010/main" val="2853482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n 8"/>
          <p:cNvPicPr>
            <a:picLocks noChangeAspect="1"/>
          </p:cNvPicPr>
          <p:nvPr/>
        </p:nvPicPr>
        <p:blipFill>
          <a:blip r:embed="rId2">
            <a:extLst>
              <a:ext uri="{28A0092B-C50C-407E-A947-70E740481C1C}">
                <a14:useLocalDpi xmlns:a14="http://schemas.microsoft.com/office/drawing/2010/main" val="0"/>
              </a:ext>
            </a:extLst>
          </a:blip>
          <a:srcRect b="16579"/>
          <a:stretch>
            <a:fillRect/>
          </a:stretch>
        </p:blipFill>
        <p:spPr bwMode="auto">
          <a:xfrm>
            <a:off x="0" y="4050730"/>
            <a:ext cx="4887888" cy="287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1297" y="4339828"/>
            <a:ext cx="4518422" cy="254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Imagen 6"/>
          <p:cNvPicPr>
            <a:picLocks noChangeAspect="1"/>
          </p:cNvPicPr>
          <p:nvPr/>
        </p:nvPicPr>
        <p:blipFill>
          <a:blip r:embed="rId4">
            <a:extLst>
              <a:ext uri="{28A0092B-C50C-407E-A947-70E740481C1C}">
                <a14:useLocalDpi xmlns:a14="http://schemas.microsoft.com/office/drawing/2010/main" val="0"/>
              </a:ext>
            </a:extLst>
          </a:blip>
          <a:srcRect t="14021"/>
          <a:stretch>
            <a:fillRect/>
          </a:stretch>
        </p:blipFill>
        <p:spPr bwMode="auto">
          <a:xfrm>
            <a:off x="0" y="1"/>
            <a:ext cx="9152930" cy="443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151893" y="1037025"/>
            <a:ext cx="5131789" cy="1044645"/>
          </a:xfrm>
          <a:prstGeom prst="rect">
            <a:avLst/>
          </a:prstGeom>
        </p:spPr>
        <p:txBody>
          <a:bodyPr wrap="none">
            <a:spAutoFit/>
          </a:bodyPr>
          <a:lstStyle/>
          <a:p>
            <a:pPr algn="r">
              <a:defRPr/>
            </a:pPr>
            <a:r>
              <a:rPr lang="es-CO" altLang="es-CO" sz="3094" dirty="0">
                <a:solidFill>
                  <a:schemeClr val="bg1"/>
                </a:solidFill>
                <a:effectLst>
                  <a:outerShdw blurRad="50800" dist="38100" dir="5400000" algn="t" rotWithShape="0">
                    <a:prstClr val="black">
                      <a:alpha val="40000"/>
                    </a:prstClr>
                  </a:outerShdw>
                </a:effectLst>
                <a:ea typeface="ヒラギノ角ゴ ProN W3" charset="0"/>
                <a:cs typeface="ヒラギノ角ゴ ProN W3" charset="0"/>
              </a:rPr>
              <a:t>Alrededores Parque Las Nieves</a:t>
            </a:r>
          </a:p>
          <a:p>
            <a:pPr algn="r">
              <a:defRPr/>
            </a:pPr>
            <a:endParaRPr lang="es-CO" altLang="es-CO" sz="3094" dirty="0">
              <a:solidFill>
                <a:schemeClr val="bg1"/>
              </a:solidFill>
              <a:effectLst>
                <a:outerShdw blurRad="50800" dist="38100" dir="5400000" algn="t" rotWithShape="0">
                  <a:prstClr val="black">
                    <a:alpha val="40000"/>
                  </a:prstClr>
                </a:outerShdw>
              </a:effectLst>
              <a:ea typeface="ヒラギノ角ゴ ProN W3" charset="0"/>
              <a:cs typeface="ヒラギノ角ゴ ProN W3" charset="0"/>
            </a:endParaRPr>
          </a:p>
        </p:txBody>
      </p:sp>
      <p:sp>
        <p:nvSpPr>
          <p:cNvPr id="53255" name="CuadroTexto 5"/>
          <p:cNvSpPr txBox="1">
            <a:spLocks noChangeArrowheads="1"/>
          </p:cNvSpPr>
          <p:nvPr/>
        </p:nvSpPr>
        <p:spPr bwMode="auto">
          <a:xfrm>
            <a:off x="170460" y="1457102"/>
            <a:ext cx="2634055" cy="39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r"/>
            <a:r>
              <a:rPr lang="es-ES" altLang="es-CO" sz="1969" dirty="0">
                <a:solidFill>
                  <a:srgbClr val="FFFFFF"/>
                </a:solidFill>
              </a:rPr>
              <a:t>Localidad Sur Oriente</a:t>
            </a:r>
          </a:p>
        </p:txBody>
      </p:sp>
    </p:spTree>
    <p:extLst>
      <p:ext uri="{BB962C8B-B14F-4D97-AF65-F5344CB8AC3E}">
        <p14:creationId xmlns:p14="http://schemas.microsoft.com/office/powerpoint/2010/main" val="262025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n 1" descr="S.jpg"/>
          <p:cNvPicPr>
            <a:picLocks noChangeAspect="1"/>
          </p:cNvPicPr>
          <p:nvPr/>
        </p:nvPicPr>
        <p:blipFill>
          <a:blip r:embed="rId2">
            <a:extLst>
              <a:ext uri="{28A0092B-C50C-407E-A947-70E740481C1C}">
                <a14:useLocalDpi xmlns:a14="http://schemas.microsoft.com/office/drawing/2010/main" val="0"/>
              </a:ext>
            </a:extLst>
          </a:blip>
          <a:srcRect t="1260" r="23402" b="31511"/>
          <a:stretch>
            <a:fillRect/>
          </a:stretch>
        </p:blipFill>
        <p:spPr bwMode="auto">
          <a:xfrm>
            <a:off x="0" y="0"/>
            <a:ext cx="9144000" cy="692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774651" y="3060650"/>
            <a:ext cx="6177111" cy="395365"/>
          </a:xfrm>
          <a:prstGeom prst="rect">
            <a:avLst/>
          </a:prstGeom>
        </p:spPr>
        <p:txBody>
          <a:bodyPr>
            <a:spAutoFit/>
          </a:bodyPr>
          <a:lstStyle/>
          <a:p>
            <a:pPr>
              <a:defRPr/>
            </a:pPr>
            <a:r>
              <a:rPr lang="es-CO" altLang="es-CO" sz="1969" b="1" dirty="0" smtClean="0">
                <a:ea typeface="ヒラギノ角ゴ ProN W3" charset="0"/>
                <a:cs typeface="ヒラギノ角ゴ ProN W3" charset="0"/>
              </a:rPr>
              <a:t>Fortalecimiento de Localidades</a:t>
            </a:r>
            <a:endParaRPr lang="es-CO" altLang="es-CO" sz="1969" b="1" dirty="0">
              <a:ea typeface="ヒラギノ角ゴ ProN W3" charset="0"/>
              <a:cs typeface="ヒラギノ角ゴ ProN W3" charset="0"/>
            </a:endParaRPr>
          </a:p>
        </p:txBody>
      </p:sp>
    </p:spTree>
    <p:extLst>
      <p:ext uri="{BB962C8B-B14F-4D97-AF65-F5344CB8AC3E}">
        <p14:creationId xmlns:p14="http://schemas.microsoft.com/office/powerpoint/2010/main" val="384412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extLst>
              <p:ext uri="{D42A27DB-BD31-4B8C-83A1-F6EECF244321}">
                <p14:modId xmlns:p14="http://schemas.microsoft.com/office/powerpoint/2010/main" val="598774905"/>
              </p:ext>
            </p:extLst>
          </p:nvPr>
        </p:nvGraphicFramePr>
        <p:xfrm>
          <a:off x="395536" y="2874537"/>
          <a:ext cx="4248471" cy="2642695"/>
        </p:xfrm>
        <a:graphic>
          <a:graphicData uri="http://schemas.openxmlformats.org/drawingml/2006/table">
            <a:tbl>
              <a:tblPr/>
              <a:tblGrid>
                <a:gridCol w="1528973"/>
                <a:gridCol w="869460"/>
                <a:gridCol w="1027799"/>
                <a:gridCol w="822239"/>
              </a:tblGrid>
              <a:tr h="318074">
                <a:tc>
                  <a:txBody>
                    <a:bodyPr/>
                    <a:lstStyle/>
                    <a:p>
                      <a:pPr>
                        <a:lnSpc>
                          <a:spcPct val="115000"/>
                        </a:lnSpc>
                        <a:spcAft>
                          <a:spcPts val="1000"/>
                        </a:spcAft>
                      </a:pPr>
                      <a:r>
                        <a:rPr lang="es-ES" sz="1700" b="1" dirty="0" smtClean="0">
                          <a:solidFill>
                            <a:srgbClr val="000000"/>
                          </a:solidFill>
                          <a:latin typeface="Arial Narrow"/>
                          <a:ea typeface="Calibri"/>
                          <a:cs typeface="Times New Roman"/>
                        </a:rPr>
                        <a:t>Período </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700" b="1" smtClean="0">
                          <a:solidFill>
                            <a:srgbClr val="000000"/>
                          </a:solidFill>
                          <a:latin typeface="Arial Narrow"/>
                          <a:ea typeface="Calibri"/>
                          <a:cs typeface="Times New Roman"/>
                        </a:rPr>
                        <a:t>Meta </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700" b="1" dirty="0" smtClean="0">
                          <a:solidFill>
                            <a:srgbClr val="000000"/>
                          </a:solidFill>
                          <a:latin typeface="Arial Narrow"/>
                          <a:ea typeface="Calibri"/>
                          <a:cs typeface="Times New Roman"/>
                        </a:rPr>
                        <a:t>Resultado </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700" b="1" dirty="0" smtClean="0">
                          <a:solidFill>
                            <a:srgbClr val="000000"/>
                          </a:solidFill>
                          <a:latin typeface="Arial Narrow"/>
                          <a:ea typeface="Calibri"/>
                          <a:cs typeface="Times New Roman"/>
                        </a:rPr>
                        <a:t>Avance </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67125">
                <a:tc>
                  <a:txBody>
                    <a:bodyPr/>
                    <a:lstStyle/>
                    <a:p>
                      <a:pPr marL="0" algn="l" defTabSz="914400" rtl="0" eaLnBrk="1" latinLnBrk="0" hangingPunct="1">
                        <a:lnSpc>
                          <a:spcPct val="115000"/>
                        </a:lnSpc>
                        <a:spcAft>
                          <a:spcPts val="1000"/>
                        </a:spcAft>
                      </a:pPr>
                      <a:r>
                        <a:rPr lang="es-ES" sz="1700" b="1" kern="1200" dirty="0">
                          <a:solidFill>
                            <a:srgbClr val="000000"/>
                          </a:solidFill>
                          <a:latin typeface="Arial Narrow"/>
                          <a:ea typeface="Calibri"/>
                          <a:cs typeface="Times New Roman"/>
                        </a:rPr>
                        <a:t>Línea </a:t>
                      </a:r>
                      <a:r>
                        <a:rPr lang="es-ES" sz="1700" b="1" kern="1200" dirty="0" smtClean="0">
                          <a:solidFill>
                            <a:srgbClr val="000000"/>
                          </a:solidFill>
                          <a:latin typeface="Arial Narrow"/>
                          <a:ea typeface="Calibri"/>
                          <a:cs typeface="Times New Roman"/>
                        </a:rPr>
                        <a:t>base 2011 </a:t>
                      </a:r>
                      <a:endParaRPr lang="es-ES" sz="1700" b="1"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ND</a:t>
                      </a: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lnSpc>
                          <a:spcPct val="115000"/>
                        </a:lnSpc>
                        <a:spcAft>
                          <a:spcPts val="1000"/>
                        </a:spcAft>
                      </a:pP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endParaRPr lang="es-ES" sz="1000" dirty="0">
                        <a:solidFill>
                          <a:srgbClr val="000000"/>
                        </a:solidFill>
                        <a:latin typeface="Calibri"/>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11120">
                <a:tc>
                  <a:txBody>
                    <a:bodyPr/>
                    <a:lstStyle/>
                    <a:p>
                      <a:pPr>
                        <a:lnSpc>
                          <a:spcPct val="115000"/>
                        </a:lnSpc>
                        <a:spcAft>
                          <a:spcPts val="1000"/>
                        </a:spcAft>
                      </a:pPr>
                      <a:r>
                        <a:rPr lang="es-ES" sz="1700" b="1" dirty="0">
                          <a:solidFill>
                            <a:srgbClr val="000000"/>
                          </a:solidFill>
                          <a:latin typeface="Arial Narrow"/>
                          <a:ea typeface="Calibri"/>
                          <a:cs typeface="Times New Roman"/>
                        </a:rPr>
                        <a:t>Año </a:t>
                      </a:r>
                      <a:r>
                        <a:rPr lang="es-ES" sz="1700" b="1" dirty="0" smtClean="0">
                          <a:solidFill>
                            <a:srgbClr val="000000"/>
                          </a:solidFill>
                          <a:latin typeface="Arial Narrow"/>
                          <a:ea typeface="Calibri"/>
                          <a:cs typeface="Times New Roman"/>
                        </a:rPr>
                        <a:t>2012</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0</a:t>
                      </a: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0</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0%</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86594">
                <a:tc>
                  <a:txBody>
                    <a:bodyPr/>
                    <a:lstStyle/>
                    <a:p>
                      <a:pPr>
                        <a:lnSpc>
                          <a:spcPct val="115000"/>
                        </a:lnSpc>
                        <a:spcAft>
                          <a:spcPts val="1000"/>
                        </a:spcAft>
                      </a:pPr>
                      <a:r>
                        <a:rPr lang="es-ES" sz="1700" b="1" dirty="0">
                          <a:solidFill>
                            <a:srgbClr val="000000"/>
                          </a:solidFill>
                          <a:latin typeface="Arial Narrow"/>
                          <a:ea typeface="Calibri"/>
                          <a:cs typeface="Times New Roman"/>
                        </a:rPr>
                        <a:t>Año </a:t>
                      </a:r>
                      <a:r>
                        <a:rPr lang="es-ES" sz="1700" b="1" dirty="0" smtClean="0">
                          <a:solidFill>
                            <a:srgbClr val="000000"/>
                          </a:solidFill>
                          <a:latin typeface="Arial Narrow"/>
                          <a:ea typeface="Calibri"/>
                          <a:cs typeface="Times New Roman"/>
                        </a:rPr>
                        <a:t>2013 </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2</a:t>
                      </a: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5</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250%</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86594">
                <a:tc>
                  <a:txBody>
                    <a:bodyPr/>
                    <a:lstStyle/>
                    <a:p>
                      <a:pPr>
                        <a:lnSpc>
                          <a:spcPct val="115000"/>
                        </a:lnSpc>
                        <a:spcAft>
                          <a:spcPts val="1000"/>
                        </a:spcAft>
                      </a:pPr>
                      <a:r>
                        <a:rPr lang="es-ES" sz="1700" b="1" dirty="0">
                          <a:solidFill>
                            <a:srgbClr val="000000"/>
                          </a:solidFill>
                          <a:latin typeface="Arial Narrow"/>
                          <a:ea typeface="Calibri"/>
                          <a:cs typeface="Times New Roman"/>
                        </a:rPr>
                        <a:t>Año </a:t>
                      </a:r>
                      <a:r>
                        <a:rPr lang="es-ES" sz="1700" b="1" dirty="0" smtClean="0">
                          <a:solidFill>
                            <a:srgbClr val="000000"/>
                          </a:solidFill>
                          <a:latin typeface="Arial Narrow"/>
                          <a:ea typeface="Calibri"/>
                          <a:cs typeface="Times New Roman"/>
                        </a:rPr>
                        <a:t>2014 </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3</a:t>
                      </a: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5</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166%</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86594">
                <a:tc>
                  <a:txBody>
                    <a:bodyPr/>
                    <a:lstStyle/>
                    <a:p>
                      <a:pPr>
                        <a:lnSpc>
                          <a:spcPct val="115000"/>
                        </a:lnSpc>
                        <a:spcAft>
                          <a:spcPts val="1000"/>
                        </a:spcAft>
                      </a:pPr>
                      <a:r>
                        <a:rPr lang="es-ES" sz="1700" b="1" dirty="0">
                          <a:solidFill>
                            <a:srgbClr val="000000"/>
                          </a:solidFill>
                          <a:latin typeface="Arial Narrow"/>
                          <a:ea typeface="Calibri"/>
                          <a:cs typeface="Times New Roman"/>
                        </a:rPr>
                        <a:t>Año </a:t>
                      </a:r>
                      <a:r>
                        <a:rPr lang="es-ES" sz="1700" b="1" dirty="0" smtClean="0">
                          <a:solidFill>
                            <a:srgbClr val="000000"/>
                          </a:solidFill>
                          <a:latin typeface="Arial Narrow"/>
                          <a:ea typeface="Calibri"/>
                          <a:cs typeface="Times New Roman"/>
                        </a:rPr>
                        <a:t>2015 </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0</a:t>
                      </a: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5</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86594">
                <a:tc>
                  <a:txBody>
                    <a:bodyPr/>
                    <a:lstStyle/>
                    <a:p>
                      <a:pPr>
                        <a:lnSpc>
                          <a:spcPct val="115000"/>
                        </a:lnSpc>
                        <a:spcAft>
                          <a:spcPts val="1000"/>
                        </a:spcAft>
                      </a:pPr>
                      <a:r>
                        <a:rPr lang="es-ES" sz="1700" b="1" dirty="0">
                          <a:solidFill>
                            <a:srgbClr val="000000"/>
                          </a:solidFill>
                          <a:latin typeface="Arial Narrow"/>
                          <a:ea typeface="Calibri"/>
                          <a:cs typeface="Times New Roman"/>
                        </a:rPr>
                        <a:t>Cuatrienio: </a:t>
                      </a:r>
                      <a:endParaRPr lang="es-ES" sz="1000" dirty="0">
                        <a:solidFill>
                          <a:srgbClr val="000000"/>
                        </a:solidFill>
                        <a:latin typeface="Calibri"/>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5</a:t>
                      </a: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5</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100%</a:t>
                      </a:r>
                      <a:endParaRPr lang="es-ES" sz="1700" kern="1200" dirty="0">
                        <a:solidFill>
                          <a:srgbClr val="000000"/>
                        </a:solidFill>
                        <a:latin typeface="Arial Narrow"/>
                        <a:ea typeface="Calibri"/>
                        <a:cs typeface="Times New Roman"/>
                      </a:endParaRPr>
                    </a:p>
                  </a:txBody>
                  <a:tcPr marL="65258" marR="6525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7" name="Imagen 6" descr="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15" y="1559772"/>
            <a:ext cx="2115312" cy="932688"/>
          </a:xfrm>
          <a:prstGeom prst="rect">
            <a:avLst/>
          </a:prstGeom>
          <a:effectLst>
            <a:outerShdw blurRad="50800" dist="38100" dir="5400000" algn="t" rotWithShape="0">
              <a:prstClr val="black">
                <a:alpha val="40000"/>
              </a:prstClr>
            </a:outerShdw>
          </a:effectLst>
        </p:spPr>
      </p:pic>
      <p:pic>
        <p:nvPicPr>
          <p:cNvPr id="9" name="0 Imagen" descr="heat.jpg"/>
          <p:cNvPicPr>
            <a:picLocks noChangeAspect="1" noChangeArrowheads="1"/>
          </p:cNvPicPr>
          <p:nvPr/>
        </p:nvPicPr>
        <p:blipFill>
          <a:blip r:embed="rId3" cstate="print"/>
          <a:srcRect t="26425" b="9209"/>
          <a:stretch>
            <a:fillRect/>
          </a:stretch>
        </p:blipFill>
        <p:spPr bwMode="auto">
          <a:xfrm>
            <a:off x="0" y="0"/>
            <a:ext cx="9144000" cy="1403350"/>
          </a:xfrm>
          <a:prstGeom prst="rect">
            <a:avLst/>
          </a:prstGeom>
          <a:noFill/>
          <a:ln>
            <a:noFill/>
          </a:ln>
        </p:spPr>
      </p:pic>
      <p:sp>
        <p:nvSpPr>
          <p:cNvPr id="2" name="Rectángulo 1"/>
          <p:cNvSpPr/>
          <p:nvPr/>
        </p:nvSpPr>
        <p:spPr>
          <a:xfrm>
            <a:off x="5076056" y="2996952"/>
            <a:ext cx="3779912" cy="1815882"/>
          </a:xfrm>
          <a:prstGeom prst="rect">
            <a:avLst/>
          </a:prstGeom>
        </p:spPr>
        <p:txBody>
          <a:bodyPr wrap="square">
            <a:spAutoFit/>
          </a:bodyPr>
          <a:lstStyle/>
          <a:p>
            <a:pPr algn="just"/>
            <a:r>
              <a:rPr lang="es-CO" sz="1600" dirty="0">
                <a:latin typeface="Gill Sans"/>
                <a:cs typeface="Baskerville Old Face"/>
              </a:rPr>
              <a:t>Promovimos y desarrollados en convenio con el PNUD, un proceso de formación y asesoría  denominado Gestión Publica Territorial y Desarrollo de Localidades el cual fue dirigido a las 5 juntas Administradoras Locales , y sus Alcaldes Locales</a:t>
            </a:r>
          </a:p>
        </p:txBody>
      </p:sp>
      <p:pic>
        <p:nvPicPr>
          <p:cNvPr id="10" name="2 Imagen" descr="foot.jpg"/>
          <p:cNvPicPr>
            <a:picLocks noChangeAspect="1" noChangeArrowheads="1"/>
          </p:cNvPicPr>
          <p:nvPr/>
        </p:nvPicPr>
        <p:blipFill>
          <a:blip r:embed="rId4" cstate="print">
            <a:alphaModFix amt="51000"/>
          </a:blip>
          <a:srcRect t="28026" b="6406"/>
          <a:stretch>
            <a:fillRect/>
          </a:stretch>
        </p:blipFill>
        <p:spPr bwMode="auto">
          <a:xfrm>
            <a:off x="0" y="5435600"/>
            <a:ext cx="9144000" cy="1422400"/>
          </a:xfrm>
          <a:prstGeom prst="rect">
            <a:avLst/>
          </a:prstGeom>
          <a:noFill/>
          <a:ln>
            <a:noFill/>
          </a:ln>
        </p:spPr>
      </p:pic>
      <p:sp>
        <p:nvSpPr>
          <p:cNvPr id="4100" name="Rectangle 1029"/>
          <p:cNvSpPr>
            <a:spLocks noChangeArrowheads="1"/>
          </p:cNvSpPr>
          <p:nvPr/>
        </p:nvSpPr>
        <p:spPr bwMode="auto">
          <a:xfrm>
            <a:off x="250825" y="1268760"/>
            <a:ext cx="8605838" cy="1323439"/>
          </a:xfrm>
          <a:prstGeom prst="rect">
            <a:avLst/>
          </a:prstGeom>
          <a:noFill/>
          <a:ln w="9525">
            <a:noFill/>
            <a:miter lim="800000"/>
            <a:headEnd/>
            <a:tailEnd/>
          </a:ln>
        </p:spPr>
        <p:txBody>
          <a:bodyPr>
            <a:spAutoFit/>
          </a:bodyPr>
          <a:lstStyle/>
          <a:p>
            <a:pPr algn="r"/>
            <a:r>
              <a:rPr lang="es-ES" sz="1600" b="1" dirty="0" smtClean="0">
                <a:latin typeface="Gill Sans"/>
                <a:cs typeface="Baskerville Old Face"/>
              </a:rPr>
              <a:t>Dependencia</a:t>
            </a:r>
          </a:p>
          <a:p>
            <a:pPr algn="r"/>
            <a:r>
              <a:rPr lang="es-ES" sz="1600" b="1" dirty="0" smtClean="0">
                <a:latin typeface="Gill Sans"/>
                <a:cs typeface="Baskerville Old Face"/>
              </a:rPr>
              <a:t>Secretaría </a:t>
            </a:r>
            <a:r>
              <a:rPr lang="es-ES" sz="1600" b="1" dirty="0">
                <a:latin typeface="Gill Sans"/>
                <a:cs typeface="Baskerville Old Face"/>
              </a:rPr>
              <a:t>de Gobierno</a:t>
            </a:r>
          </a:p>
          <a:p>
            <a:pPr algn="r"/>
            <a:r>
              <a:rPr lang="es-ES" sz="1600" dirty="0">
                <a:solidFill>
                  <a:schemeClr val="tx1">
                    <a:lumMod val="65000"/>
                    <a:lumOff val="35000"/>
                  </a:schemeClr>
                </a:solidFill>
                <a:latin typeface="Gill Sans"/>
                <a:cs typeface="Baskerville Old Face"/>
              </a:rPr>
              <a:t>Programa: Fortalecimiento de la Participación Ciudadana</a:t>
            </a:r>
          </a:p>
          <a:p>
            <a:pPr algn="r">
              <a:buFont typeface="Arial" charset="0"/>
              <a:buChar char="•"/>
            </a:pPr>
            <a:r>
              <a:rPr lang="es-ES" sz="1600" dirty="0">
                <a:solidFill>
                  <a:schemeClr val="tx1">
                    <a:lumMod val="65000"/>
                    <a:lumOff val="35000"/>
                  </a:schemeClr>
                </a:solidFill>
                <a:latin typeface="Gill Sans"/>
                <a:cs typeface="Baskerville Old Face"/>
              </a:rPr>
              <a:t>Capacitar y asesorar a 5 J</a:t>
            </a:r>
            <a:r>
              <a:rPr lang="es-ES" sz="1600" dirty="0" smtClean="0">
                <a:solidFill>
                  <a:schemeClr val="tx1">
                    <a:lumMod val="65000"/>
                    <a:lumOff val="35000"/>
                  </a:schemeClr>
                </a:solidFill>
                <a:latin typeface="Gill Sans"/>
                <a:cs typeface="Baskerville Old Face"/>
              </a:rPr>
              <a:t>untas </a:t>
            </a:r>
            <a:r>
              <a:rPr lang="es-ES" sz="1600" dirty="0">
                <a:solidFill>
                  <a:schemeClr val="tx1">
                    <a:lumMod val="65000"/>
                    <a:lumOff val="35000"/>
                  </a:schemeClr>
                </a:solidFill>
                <a:latin typeface="Gill Sans"/>
                <a:cs typeface="Baskerville Old Face"/>
              </a:rPr>
              <a:t>A</a:t>
            </a:r>
            <a:r>
              <a:rPr lang="es-ES" sz="1600" dirty="0" smtClean="0">
                <a:solidFill>
                  <a:schemeClr val="tx1">
                    <a:lumMod val="65000"/>
                    <a:lumOff val="35000"/>
                  </a:schemeClr>
                </a:solidFill>
                <a:latin typeface="Gill Sans"/>
                <a:cs typeface="Baskerville Old Face"/>
              </a:rPr>
              <a:t>dministradoras </a:t>
            </a:r>
          </a:p>
          <a:p>
            <a:pPr algn="r"/>
            <a:r>
              <a:rPr lang="es-ES" sz="1600" dirty="0">
                <a:solidFill>
                  <a:schemeClr val="tx1">
                    <a:lumMod val="65000"/>
                    <a:lumOff val="35000"/>
                  </a:schemeClr>
                </a:solidFill>
                <a:latin typeface="Gill Sans"/>
                <a:cs typeface="Baskerville Old Face"/>
              </a:rPr>
              <a:t>L</a:t>
            </a:r>
            <a:r>
              <a:rPr lang="es-ES" sz="1600" dirty="0" smtClean="0">
                <a:solidFill>
                  <a:schemeClr val="tx1">
                    <a:lumMod val="65000"/>
                    <a:lumOff val="35000"/>
                  </a:schemeClr>
                </a:solidFill>
                <a:latin typeface="Gill Sans"/>
                <a:cs typeface="Baskerville Old Face"/>
              </a:rPr>
              <a:t>ocales </a:t>
            </a:r>
            <a:r>
              <a:rPr lang="es-ES" sz="1600" dirty="0">
                <a:solidFill>
                  <a:schemeClr val="tx1">
                    <a:lumMod val="65000"/>
                    <a:lumOff val="35000"/>
                  </a:schemeClr>
                </a:solidFill>
                <a:latin typeface="Gill Sans"/>
                <a:cs typeface="Baskerville Old Face"/>
              </a:rPr>
              <a:t>en gestión efectiva local y gerencia de proyectos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2100" r="8300"/>
          <a:stretch/>
        </p:blipFill>
        <p:spPr>
          <a:xfrm>
            <a:off x="-36512" y="0"/>
            <a:ext cx="9217024" cy="6885384"/>
          </a:xfrm>
          <a:prstGeom prst="rect">
            <a:avLst/>
          </a:prstGeom>
        </p:spPr>
      </p:pic>
      <p:pic>
        <p:nvPicPr>
          <p:cNvPr id="3" name="Imagen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442692"/>
            <a:ext cx="2897760" cy="2204864"/>
          </a:xfrm>
          <a:prstGeom prst="rect">
            <a:avLst/>
          </a:prstGeom>
        </p:spPr>
      </p:pic>
      <p:sp>
        <p:nvSpPr>
          <p:cNvPr id="4" name="Rectángulo redondeado 3"/>
          <p:cNvSpPr/>
          <p:nvPr/>
        </p:nvSpPr>
        <p:spPr>
          <a:xfrm>
            <a:off x="4932041" y="3933056"/>
            <a:ext cx="3946936" cy="2736304"/>
          </a:xfrm>
          <a:prstGeom prst="roundRect">
            <a:avLst/>
          </a:prstGeom>
          <a:solidFill>
            <a:srgbClr val="0066CC">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266"/>
          </a:p>
        </p:txBody>
      </p:sp>
      <p:sp>
        <p:nvSpPr>
          <p:cNvPr id="5" name="Rectángulo 4"/>
          <p:cNvSpPr/>
          <p:nvPr/>
        </p:nvSpPr>
        <p:spPr>
          <a:xfrm>
            <a:off x="4984415" y="4145012"/>
            <a:ext cx="3836057" cy="2308324"/>
          </a:xfrm>
          <a:prstGeom prst="rect">
            <a:avLst/>
          </a:prstGeom>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r"/>
            <a:r>
              <a:rPr lang="es-CO" altLang="es-CO" sz="1800" dirty="0" smtClean="0">
                <a:solidFill>
                  <a:srgbClr val="FFFFFF"/>
                </a:solidFill>
              </a:rPr>
              <a:t>Realización de una estrategia </a:t>
            </a:r>
            <a:r>
              <a:rPr lang="es-CO" altLang="es-CO" sz="1800" dirty="0">
                <a:solidFill>
                  <a:srgbClr val="FFFFFF"/>
                </a:solidFill>
              </a:rPr>
              <a:t>de </a:t>
            </a:r>
            <a:r>
              <a:rPr lang="es-CO" altLang="es-CO" sz="1800" dirty="0" err="1">
                <a:solidFill>
                  <a:srgbClr val="FFFFFF"/>
                </a:solidFill>
              </a:rPr>
              <a:t>visibilización</a:t>
            </a:r>
            <a:r>
              <a:rPr lang="es-CO" altLang="es-CO" sz="1800" dirty="0">
                <a:solidFill>
                  <a:srgbClr val="FFFFFF"/>
                </a:solidFill>
              </a:rPr>
              <a:t> y posicionamiento de las localidades a través de herramientas pedagógicas y </a:t>
            </a:r>
            <a:r>
              <a:rPr lang="es-CO" altLang="es-CO" sz="1800" dirty="0" smtClean="0">
                <a:solidFill>
                  <a:srgbClr val="FFFFFF"/>
                </a:solidFill>
              </a:rPr>
              <a:t>de reconocimiento </a:t>
            </a:r>
            <a:r>
              <a:rPr lang="es-CO" altLang="es-CO" sz="1800" dirty="0">
                <a:solidFill>
                  <a:srgbClr val="FFFFFF"/>
                </a:solidFill>
              </a:rPr>
              <a:t>de </a:t>
            </a:r>
            <a:r>
              <a:rPr lang="es-CO" altLang="es-CO" sz="1800" dirty="0" smtClean="0">
                <a:solidFill>
                  <a:srgbClr val="FFFFFF"/>
                </a:solidFill>
              </a:rPr>
              <a:t>la institucionalidad local.</a:t>
            </a:r>
          </a:p>
          <a:p>
            <a:pPr algn="r"/>
            <a:endParaRPr lang="es-CO" altLang="es-CO" sz="1800" dirty="0" smtClean="0">
              <a:solidFill>
                <a:srgbClr val="FFFFFF"/>
              </a:solidFill>
            </a:endParaRPr>
          </a:p>
          <a:p>
            <a:pPr algn="r"/>
            <a:r>
              <a:rPr lang="es-CO" altLang="es-CO" sz="1800" dirty="0" smtClean="0">
                <a:solidFill>
                  <a:srgbClr val="FFFFFF"/>
                </a:solidFill>
              </a:rPr>
              <a:t>Campaña YO JUEGO DE LOCAL</a:t>
            </a:r>
            <a:endParaRPr lang="es-ES" altLang="es-CO" sz="1800" dirty="0">
              <a:solidFill>
                <a:srgbClr val="FFFFFF"/>
              </a:solidFill>
            </a:endParaRPr>
          </a:p>
        </p:txBody>
      </p:sp>
    </p:spTree>
    <p:extLst>
      <p:ext uri="{BB962C8B-B14F-4D97-AF65-F5344CB8AC3E}">
        <p14:creationId xmlns:p14="http://schemas.microsoft.com/office/powerpoint/2010/main" val="571413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1" descr="S.jpg"/>
          <p:cNvPicPr>
            <a:picLocks noChangeAspect="1"/>
          </p:cNvPicPr>
          <p:nvPr/>
        </p:nvPicPr>
        <p:blipFill>
          <a:blip r:embed="rId2">
            <a:extLst>
              <a:ext uri="{28A0092B-C50C-407E-A947-70E740481C1C}">
                <a14:useLocalDpi xmlns:a14="http://schemas.microsoft.com/office/drawing/2010/main" val="0"/>
              </a:ext>
            </a:extLst>
          </a:blip>
          <a:srcRect t="1260" r="23402" b="31511"/>
          <a:stretch>
            <a:fillRect/>
          </a:stretch>
        </p:blipFill>
        <p:spPr bwMode="auto">
          <a:xfrm>
            <a:off x="0" y="0"/>
            <a:ext cx="9144000" cy="692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774651" y="2872011"/>
            <a:ext cx="6177111" cy="698396"/>
          </a:xfrm>
          <a:prstGeom prst="rect">
            <a:avLst/>
          </a:prstGeom>
        </p:spPr>
        <p:txBody>
          <a:bodyPr>
            <a:spAutoFit/>
          </a:bodyPr>
          <a:lstStyle/>
          <a:p>
            <a:pPr>
              <a:defRPr/>
            </a:pPr>
            <a:r>
              <a:rPr lang="es-CO" altLang="es-CO" sz="1969" b="1" dirty="0">
                <a:solidFill>
                  <a:schemeClr val="bg2">
                    <a:lumMod val="25000"/>
                  </a:schemeClr>
                </a:solidFill>
                <a:ea typeface="ヒラギノ角ゴ ProN W3" charset="0"/>
                <a:cs typeface="ヒラギノ角ゴ ProN W3" charset="0"/>
              </a:rPr>
              <a:t>Fortalecimiento institucional de las organizaciones sociales y comunitarias</a:t>
            </a:r>
            <a:endParaRPr lang="es-ES" sz="1969" dirty="0">
              <a:solidFill>
                <a:schemeClr val="bg2">
                  <a:lumMod val="25000"/>
                </a:schemeClr>
              </a:solidFill>
              <a:ea typeface="ヒラギノ角ゴ ProN W3" charset="0"/>
              <a:cs typeface="ヒラギノ角ゴ ProN W3" charset="0"/>
            </a:endParaRPr>
          </a:p>
        </p:txBody>
      </p:sp>
    </p:spTree>
    <p:extLst>
      <p:ext uri="{BB962C8B-B14F-4D97-AF65-F5344CB8AC3E}">
        <p14:creationId xmlns:p14="http://schemas.microsoft.com/office/powerpoint/2010/main" val="2951567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1"/>
          <p:cNvPicPr>
            <a:picLocks noChangeAspect="1"/>
          </p:cNvPicPr>
          <p:nvPr/>
        </p:nvPicPr>
        <p:blipFill>
          <a:blip r:embed="rId2">
            <a:extLst>
              <a:ext uri="{28A0092B-C50C-407E-A947-70E740481C1C}">
                <a14:useLocalDpi xmlns:a14="http://schemas.microsoft.com/office/drawing/2010/main" val="0"/>
              </a:ext>
            </a:extLst>
          </a:blip>
          <a:srcRect l="1820" r="9291"/>
          <a:stretch>
            <a:fillRect/>
          </a:stretch>
        </p:blipFill>
        <p:spPr bwMode="auto">
          <a:xfrm>
            <a:off x="0" y="0"/>
            <a:ext cx="9144000" cy="692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2"/>
          <p:cNvSpPr/>
          <p:nvPr/>
        </p:nvSpPr>
        <p:spPr>
          <a:xfrm>
            <a:off x="5508104" y="5013176"/>
            <a:ext cx="3443511" cy="1584176"/>
          </a:xfrm>
          <a:prstGeom prst="roundRect">
            <a:avLst/>
          </a:prstGeom>
          <a:solidFill>
            <a:srgbClr val="0066CC">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266"/>
          </a:p>
        </p:txBody>
      </p:sp>
      <p:sp>
        <p:nvSpPr>
          <p:cNvPr id="4" name="Rectángulo 3"/>
          <p:cNvSpPr/>
          <p:nvPr/>
        </p:nvSpPr>
        <p:spPr>
          <a:xfrm>
            <a:off x="5508104" y="5196136"/>
            <a:ext cx="3443511" cy="1200329"/>
          </a:xfrm>
          <a:prstGeom prst="rect">
            <a:avLst/>
          </a:prstGeom>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r>
              <a:rPr lang="es-ES" altLang="es-CO" sz="1800" dirty="0">
                <a:solidFill>
                  <a:srgbClr val="FFFFFF"/>
                </a:solidFill>
              </a:rPr>
              <a:t>Dotación a las sedes de las cinco Juntas Administradoras existentes en el Distrito de Barranquilla</a:t>
            </a:r>
          </a:p>
        </p:txBody>
      </p:sp>
    </p:spTree>
    <p:extLst>
      <p:ext uri="{BB962C8B-B14F-4D97-AF65-F5344CB8AC3E}">
        <p14:creationId xmlns:p14="http://schemas.microsoft.com/office/powerpoint/2010/main" val="3080030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n 1" descr="unnamed (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85745" cy="379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1" descr="riom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68960"/>
            <a:ext cx="5085745" cy="378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5508104" y="620688"/>
            <a:ext cx="3240360" cy="5804025"/>
          </a:xfrm>
          <a:prstGeom prst="rect">
            <a:avLst/>
          </a:prstGeom>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just"/>
            <a:r>
              <a:rPr lang="es-ES" altLang="es-CO" sz="1687" dirty="0">
                <a:solidFill>
                  <a:schemeClr val="tx1"/>
                </a:solidFill>
              </a:rPr>
              <a:t>Cada una de las Juntas Administradoras Locales recibió lo siguiente</a:t>
            </a:r>
            <a:r>
              <a:rPr lang="es-ES" altLang="es-CO" sz="1687" dirty="0" smtClean="0">
                <a:solidFill>
                  <a:schemeClr val="tx1"/>
                </a:solidFill>
              </a:rPr>
              <a:t>:</a:t>
            </a:r>
          </a:p>
          <a:p>
            <a:pPr algn="just"/>
            <a:endParaRPr lang="es-ES" altLang="es-CO" sz="1687" dirty="0">
              <a:solidFill>
                <a:schemeClr val="tx1"/>
              </a:solidFill>
            </a:endParaRPr>
          </a:p>
          <a:p>
            <a:pPr algn="just">
              <a:buSzPct val="120000"/>
            </a:pPr>
            <a:r>
              <a:rPr lang="es-ES" altLang="es-CO" sz="1687" dirty="0">
                <a:solidFill>
                  <a:schemeClr val="tx1"/>
                </a:solidFill>
              </a:rPr>
              <a:t>Un computador de mesa todo en uno</a:t>
            </a:r>
            <a:r>
              <a:rPr lang="es-ES" altLang="es-CO" sz="1687" dirty="0" smtClean="0">
                <a:solidFill>
                  <a:schemeClr val="tx1"/>
                </a:solidFill>
              </a:rPr>
              <a:t>.</a:t>
            </a:r>
          </a:p>
          <a:p>
            <a:pPr algn="just">
              <a:buSzPct val="120000"/>
            </a:pPr>
            <a:endParaRPr lang="es-ES" altLang="es-CO" sz="1687" dirty="0">
              <a:solidFill>
                <a:schemeClr val="tx1"/>
              </a:solidFill>
            </a:endParaRPr>
          </a:p>
          <a:p>
            <a:pPr algn="just">
              <a:buSzPct val="120000"/>
            </a:pPr>
            <a:r>
              <a:rPr lang="es-ES" altLang="es-CO" sz="1687" dirty="0">
                <a:solidFill>
                  <a:schemeClr val="tx1"/>
                </a:solidFill>
              </a:rPr>
              <a:t>Una impresora multifuncional</a:t>
            </a:r>
          </a:p>
          <a:p>
            <a:pPr algn="just">
              <a:buSzPct val="120000"/>
            </a:pPr>
            <a:r>
              <a:rPr lang="es-ES" altLang="es-CO" sz="1687" dirty="0">
                <a:solidFill>
                  <a:schemeClr val="tx1"/>
                </a:solidFill>
              </a:rPr>
              <a:t>Un video </a:t>
            </a:r>
            <a:r>
              <a:rPr lang="es-ES" altLang="es-CO" sz="1687" dirty="0" err="1">
                <a:solidFill>
                  <a:schemeClr val="tx1"/>
                </a:solidFill>
              </a:rPr>
              <a:t>bean</a:t>
            </a:r>
            <a:r>
              <a:rPr lang="es-ES" altLang="es-CO" sz="1687" dirty="0" smtClean="0">
                <a:solidFill>
                  <a:schemeClr val="tx1"/>
                </a:solidFill>
              </a:rPr>
              <a:t>.</a:t>
            </a:r>
          </a:p>
          <a:p>
            <a:pPr algn="just">
              <a:buSzPct val="120000"/>
            </a:pPr>
            <a:endParaRPr lang="es-ES" altLang="es-CO" sz="1687" dirty="0">
              <a:solidFill>
                <a:schemeClr val="tx1"/>
              </a:solidFill>
            </a:endParaRPr>
          </a:p>
          <a:p>
            <a:pPr algn="just">
              <a:buSzPct val="120000"/>
            </a:pPr>
            <a:r>
              <a:rPr lang="es-ES" altLang="es-CO" sz="1687" dirty="0">
                <a:solidFill>
                  <a:schemeClr val="tx1"/>
                </a:solidFill>
              </a:rPr>
              <a:t>15 escritorios personales para sesionar</a:t>
            </a:r>
            <a:r>
              <a:rPr lang="es-ES" altLang="es-CO" sz="1687" dirty="0" smtClean="0">
                <a:solidFill>
                  <a:schemeClr val="tx1"/>
                </a:solidFill>
              </a:rPr>
              <a:t>.</a:t>
            </a:r>
          </a:p>
          <a:p>
            <a:pPr algn="just">
              <a:buSzPct val="120000"/>
            </a:pPr>
            <a:endParaRPr lang="es-ES" altLang="es-CO" sz="1687" dirty="0">
              <a:solidFill>
                <a:schemeClr val="tx1"/>
              </a:solidFill>
            </a:endParaRPr>
          </a:p>
          <a:p>
            <a:pPr algn="just">
              <a:buSzPct val="120000"/>
            </a:pPr>
            <a:r>
              <a:rPr lang="es-ES" altLang="es-CO" sz="1687" dirty="0">
                <a:solidFill>
                  <a:schemeClr val="tx1"/>
                </a:solidFill>
              </a:rPr>
              <a:t>15 sillas ergonómicas para sesionar</a:t>
            </a:r>
            <a:r>
              <a:rPr lang="es-ES" altLang="es-CO" sz="1687" dirty="0" smtClean="0">
                <a:solidFill>
                  <a:schemeClr val="tx1"/>
                </a:solidFill>
              </a:rPr>
              <a:t>.</a:t>
            </a:r>
          </a:p>
          <a:p>
            <a:pPr algn="just">
              <a:buSzPct val="120000"/>
            </a:pPr>
            <a:endParaRPr lang="es-ES" altLang="es-CO" sz="1687" dirty="0">
              <a:solidFill>
                <a:schemeClr val="tx1"/>
              </a:solidFill>
            </a:endParaRPr>
          </a:p>
          <a:p>
            <a:pPr algn="just">
              <a:buSzPct val="120000"/>
            </a:pPr>
            <a:r>
              <a:rPr lang="es-ES" altLang="es-CO" sz="1687" dirty="0">
                <a:solidFill>
                  <a:schemeClr val="tx1"/>
                </a:solidFill>
              </a:rPr>
              <a:t>Un escritorio para recepción con una silla ergonómica y dos interlocutoras</a:t>
            </a:r>
            <a:r>
              <a:rPr lang="es-ES" altLang="es-CO" sz="1687" dirty="0" smtClean="0">
                <a:solidFill>
                  <a:schemeClr val="tx1"/>
                </a:solidFill>
              </a:rPr>
              <a:t>.</a:t>
            </a:r>
          </a:p>
          <a:p>
            <a:pPr algn="just">
              <a:buSzPct val="120000"/>
            </a:pPr>
            <a:endParaRPr lang="es-ES" altLang="es-CO" sz="1687" dirty="0">
              <a:solidFill>
                <a:schemeClr val="tx1"/>
              </a:solidFill>
            </a:endParaRPr>
          </a:p>
          <a:p>
            <a:pPr algn="just">
              <a:buSzPct val="120000"/>
            </a:pPr>
            <a:r>
              <a:rPr lang="es-ES" altLang="es-CO" sz="1687" dirty="0">
                <a:solidFill>
                  <a:schemeClr val="tx1"/>
                </a:solidFill>
              </a:rPr>
              <a:t>Un archivador metálico de tres gabinetes</a:t>
            </a:r>
          </a:p>
        </p:txBody>
      </p:sp>
    </p:spTree>
    <p:extLst>
      <p:ext uri="{BB962C8B-B14F-4D97-AF65-F5344CB8AC3E}">
        <p14:creationId xmlns:p14="http://schemas.microsoft.com/office/powerpoint/2010/main" val="785402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n 1" descr="S.jpg"/>
          <p:cNvPicPr>
            <a:picLocks noChangeAspect="1"/>
          </p:cNvPicPr>
          <p:nvPr/>
        </p:nvPicPr>
        <p:blipFill>
          <a:blip r:embed="rId2">
            <a:extLst>
              <a:ext uri="{28A0092B-C50C-407E-A947-70E740481C1C}">
                <a14:useLocalDpi xmlns:a14="http://schemas.microsoft.com/office/drawing/2010/main" val="0"/>
              </a:ext>
            </a:extLst>
          </a:blip>
          <a:srcRect t="1260" r="23402" b="31511"/>
          <a:stretch>
            <a:fillRect/>
          </a:stretch>
        </p:blipFill>
        <p:spPr bwMode="auto">
          <a:xfrm>
            <a:off x="0" y="0"/>
            <a:ext cx="9144000" cy="692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852127" y="2780928"/>
            <a:ext cx="6177111" cy="395365"/>
          </a:xfrm>
          <a:prstGeom prst="rect">
            <a:avLst/>
          </a:prstGeom>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s-CO" altLang="es-CO" sz="1969" b="1" dirty="0" smtClean="0">
                <a:solidFill>
                  <a:schemeClr val="tx1"/>
                </a:solidFill>
              </a:rPr>
              <a:t>Construcción </a:t>
            </a:r>
            <a:r>
              <a:rPr lang="es-CO" altLang="es-CO" sz="1969" b="1" dirty="0">
                <a:solidFill>
                  <a:schemeClr val="tx1"/>
                </a:solidFill>
              </a:rPr>
              <a:t>Alcaldías Locales</a:t>
            </a:r>
            <a:endParaRPr lang="es-ES" altLang="es-CO" sz="1969" dirty="0">
              <a:solidFill>
                <a:schemeClr val="tx1"/>
              </a:solidFill>
            </a:endParaRPr>
          </a:p>
        </p:txBody>
      </p:sp>
      <p:sp>
        <p:nvSpPr>
          <p:cNvPr id="2" name="Rectángulo 1"/>
          <p:cNvSpPr/>
          <p:nvPr/>
        </p:nvSpPr>
        <p:spPr>
          <a:xfrm>
            <a:off x="847764" y="3140968"/>
            <a:ext cx="4948371" cy="1477328"/>
          </a:xfrm>
          <a:prstGeom prst="rect">
            <a:avLst/>
          </a:prstGeom>
        </p:spPr>
        <p:txBody>
          <a:bodyPr wrap="square">
            <a:spAutoFit/>
          </a:bodyPr>
          <a:lstStyle/>
          <a:p>
            <a:pPr algn="just"/>
            <a:r>
              <a:rPr lang="es-ES" altLang="es-CO" dirty="0">
                <a:solidFill>
                  <a:schemeClr val="tx1">
                    <a:lumMod val="75000"/>
                    <a:lumOff val="25000"/>
                  </a:schemeClr>
                </a:solidFill>
                <a:latin typeface="Gill Sans"/>
              </a:rPr>
              <a:t>Durante esta vigencia logramos poner en marcha el proceso de contratación para la construcción de las Alcaldías Locales y sus Centros de Atención al ciudadano, para cuatro localidades del Distrito de Barranquilla.</a:t>
            </a:r>
          </a:p>
        </p:txBody>
      </p:sp>
    </p:spTree>
    <p:extLst>
      <p:ext uri="{BB962C8B-B14F-4D97-AF65-F5344CB8AC3E}">
        <p14:creationId xmlns:p14="http://schemas.microsoft.com/office/powerpoint/2010/main" val="357151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n 2" descr="la_foto_6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80178" cy="691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redondeado 3"/>
          <p:cNvSpPr/>
          <p:nvPr/>
        </p:nvSpPr>
        <p:spPr>
          <a:xfrm>
            <a:off x="611560" y="4797152"/>
            <a:ext cx="3559548" cy="1621344"/>
          </a:xfrm>
          <a:prstGeom prst="roundRect">
            <a:avLst/>
          </a:prstGeom>
          <a:solidFill>
            <a:srgbClr val="0066CC">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266"/>
          </a:p>
        </p:txBody>
      </p:sp>
      <p:sp>
        <p:nvSpPr>
          <p:cNvPr id="5" name="Rectángulo 4"/>
          <p:cNvSpPr/>
          <p:nvPr/>
        </p:nvSpPr>
        <p:spPr>
          <a:xfrm>
            <a:off x="-149373" y="4869160"/>
            <a:ext cx="5113363" cy="1477328"/>
          </a:xfrm>
          <a:prstGeom prst="rect">
            <a:avLst/>
          </a:prstGeom>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r>
              <a:rPr lang="es-ES" altLang="es-CO" sz="1800" dirty="0">
                <a:solidFill>
                  <a:srgbClr val="FFFFFF"/>
                </a:solidFill>
              </a:rPr>
              <a:t>Inversión de </a:t>
            </a:r>
          </a:p>
          <a:p>
            <a:pPr algn="ctr"/>
            <a:r>
              <a:rPr lang="es-ES" altLang="es-CO" sz="1800" dirty="0">
                <a:solidFill>
                  <a:srgbClr val="FFFFFF"/>
                </a:solidFill>
              </a:rPr>
              <a:t>$ 10.000 millones de pesos para </a:t>
            </a:r>
          </a:p>
          <a:p>
            <a:pPr algn="ctr"/>
            <a:r>
              <a:rPr lang="es-ES" altLang="es-CO" sz="1800" dirty="0">
                <a:solidFill>
                  <a:srgbClr val="FFFFFF"/>
                </a:solidFill>
              </a:rPr>
              <a:t>las sedes de la Alcaldías Locales </a:t>
            </a:r>
          </a:p>
          <a:p>
            <a:pPr algn="ctr"/>
            <a:r>
              <a:rPr lang="es-ES" altLang="es-CO" sz="1800" dirty="0">
                <a:solidFill>
                  <a:srgbClr val="FFFFFF"/>
                </a:solidFill>
              </a:rPr>
              <a:t>En este momento están en </a:t>
            </a:r>
          </a:p>
          <a:p>
            <a:pPr algn="ctr"/>
            <a:r>
              <a:rPr lang="es-ES" altLang="es-CO" sz="1800" dirty="0">
                <a:solidFill>
                  <a:srgbClr val="FFFFFF"/>
                </a:solidFill>
              </a:rPr>
              <a:t>construcción </a:t>
            </a:r>
          </a:p>
        </p:txBody>
      </p:sp>
      <p:sp>
        <p:nvSpPr>
          <p:cNvPr id="6" name="CuadroTexto 5"/>
          <p:cNvSpPr txBox="1"/>
          <p:nvPr/>
        </p:nvSpPr>
        <p:spPr>
          <a:xfrm>
            <a:off x="724421" y="138410"/>
            <a:ext cx="8050113" cy="546753"/>
          </a:xfrm>
          <a:prstGeom prst="rect">
            <a:avLst/>
          </a:prstGeom>
          <a:noFill/>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r"/>
            <a:r>
              <a:rPr lang="es-ES" altLang="es-CO" sz="2953" dirty="0">
                <a:solidFill>
                  <a:srgbClr val="FFFFFF"/>
                </a:solidFill>
              </a:rPr>
              <a:t>Alcaldía Menor - Localidad Metropolitana</a:t>
            </a:r>
          </a:p>
        </p:txBody>
      </p:sp>
    </p:spTree>
    <p:extLst>
      <p:ext uri="{BB962C8B-B14F-4D97-AF65-F5344CB8AC3E}">
        <p14:creationId xmlns:p14="http://schemas.microsoft.com/office/powerpoint/2010/main" val="4091258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n 1" descr="Screen Shot 2015-02-01 at 16.04.35.png"/>
          <p:cNvPicPr>
            <a:picLocks noChangeAspect="1"/>
          </p:cNvPicPr>
          <p:nvPr/>
        </p:nvPicPr>
        <p:blipFill>
          <a:blip r:embed="rId2">
            <a:extLst>
              <a:ext uri="{28A0092B-C50C-407E-A947-70E740481C1C}">
                <a14:useLocalDpi xmlns:a14="http://schemas.microsoft.com/office/drawing/2010/main" val="0"/>
              </a:ext>
            </a:extLst>
          </a:blip>
          <a:srcRect l="1418" t="2153" r="14856" b="7307"/>
          <a:stretch>
            <a:fillRect/>
          </a:stretch>
        </p:blipFill>
        <p:spPr bwMode="auto">
          <a:xfrm>
            <a:off x="-592708" y="-13395"/>
            <a:ext cx="10076036" cy="68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926455" y="138410"/>
            <a:ext cx="8050113" cy="546753"/>
          </a:xfrm>
          <a:prstGeom prst="rect">
            <a:avLst/>
          </a:prstGeom>
          <a:noFill/>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r"/>
            <a:r>
              <a:rPr lang="es-ES" altLang="es-CO" sz="2953" dirty="0">
                <a:solidFill>
                  <a:srgbClr val="FFFFFF"/>
                </a:solidFill>
              </a:rPr>
              <a:t>Alcaldía Menor - Localidad Sur Occidente</a:t>
            </a:r>
          </a:p>
        </p:txBody>
      </p:sp>
    </p:spTree>
    <p:extLst>
      <p:ext uri="{BB962C8B-B14F-4D97-AF65-F5344CB8AC3E}">
        <p14:creationId xmlns:p14="http://schemas.microsoft.com/office/powerpoint/2010/main" val="459924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1" descr="3.bmp"/>
          <p:cNvPicPr>
            <a:picLocks noChangeAspect="1"/>
          </p:cNvPicPr>
          <p:nvPr/>
        </p:nvPicPr>
        <p:blipFill>
          <a:blip r:embed="rId2">
            <a:extLst>
              <a:ext uri="{28A0092B-C50C-407E-A947-70E740481C1C}">
                <a14:useLocalDpi xmlns:a14="http://schemas.microsoft.com/office/drawing/2010/main" val="0"/>
              </a:ext>
            </a:extLst>
          </a:blip>
          <a:srcRect l="4597" r="9810"/>
          <a:stretch>
            <a:fillRect/>
          </a:stretch>
        </p:blipFill>
        <p:spPr bwMode="auto">
          <a:xfrm>
            <a:off x="0" y="-17859"/>
            <a:ext cx="9144000" cy="690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876226" y="238869"/>
            <a:ext cx="8050113" cy="546753"/>
          </a:xfrm>
          <a:prstGeom prst="rect">
            <a:avLst/>
          </a:prstGeom>
          <a:noFill/>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r"/>
            <a:r>
              <a:rPr lang="es-ES" altLang="es-CO" sz="2953" dirty="0">
                <a:solidFill>
                  <a:srgbClr val="FFFFFF"/>
                </a:solidFill>
              </a:rPr>
              <a:t>Alcaldía Menor - Localidad Sur Oriente</a:t>
            </a:r>
          </a:p>
        </p:txBody>
      </p:sp>
    </p:spTree>
    <p:extLst>
      <p:ext uri="{BB962C8B-B14F-4D97-AF65-F5344CB8AC3E}">
        <p14:creationId xmlns:p14="http://schemas.microsoft.com/office/powerpoint/2010/main" val="1671003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029"/>
          <p:cNvSpPr>
            <a:spLocks noChangeArrowheads="1"/>
          </p:cNvSpPr>
          <p:nvPr/>
        </p:nvSpPr>
        <p:spPr bwMode="auto">
          <a:xfrm>
            <a:off x="250825" y="1343670"/>
            <a:ext cx="8605838" cy="1077218"/>
          </a:xfrm>
          <a:prstGeom prst="rect">
            <a:avLst/>
          </a:prstGeom>
          <a:noFill/>
          <a:ln w="9525">
            <a:noFill/>
            <a:miter lim="800000"/>
            <a:headEnd/>
            <a:tailEnd/>
          </a:ln>
        </p:spPr>
        <p:txBody>
          <a:bodyPr>
            <a:spAutoFit/>
          </a:bodyPr>
          <a:lstStyle/>
          <a:p>
            <a:pPr algn="r"/>
            <a:r>
              <a:rPr lang="es-ES" sz="1600" b="1" dirty="0" smtClean="0">
                <a:latin typeface="Gill Sans"/>
                <a:cs typeface="Baskerville Old Face"/>
              </a:rPr>
              <a:t>Dependencia</a:t>
            </a:r>
          </a:p>
          <a:p>
            <a:pPr algn="r"/>
            <a:r>
              <a:rPr lang="es-ES" sz="1600" b="1" dirty="0" smtClean="0">
                <a:latin typeface="Gill Sans"/>
                <a:cs typeface="Baskerville Old Face"/>
              </a:rPr>
              <a:t>Secretaría </a:t>
            </a:r>
            <a:r>
              <a:rPr lang="es-ES" sz="1600" b="1" dirty="0">
                <a:latin typeface="Gill Sans"/>
                <a:cs typeface="Baskerville Old Face"/>
              </a:rPr>
              <a:t>de Gobierno</a:t>
            </a:r>
          </a:p>
          <a:p>
            <a:pPr algn="r"/>
            <a:r>
              <a:rPr lang="es-ES" sz="1600" dirty="0">
                <a:solidFill>
                  <a:srgbClr val="595959"/>
                </a:solidFill>
                <a:latin typeface="Gill Sans"/>
                <a:cs typeface="Baskerville Old Face"/>
              </a:rPr>
              <a:t>Programa: Fortalecimiento de la Participación Ciudadana</a:t>
            </a:r>
          </a:p>
          <a:p>
            <a:pPr algn="r">
              <a:buFont typeface="Arial" charset="0"/>
              <a:buChar char="•"/>
            </a:pPr>
            <a:r>
              <a:rPr lang="es-ES" sz="1600" dirty="0" smtClean="0">
                <a:solidFill>
                  <a:srgbClr val="595959"/>
                </a:solidFill>
                <a:latin typeface="Gill Sans"/>
                <a:cs typeface="Baskerville Old Face"/>
              </a:rPr>
              <a:t>Formulación de la Política de Participación Ciudadana</a:t>
            </a:r>
            <a:endParaRPr lang="es-ES" sz="1600" dirty="0">
              <a:solidFill>
                <a:srgbClr val="595959"/>
              </a:solidFill>
              <a:latin typeface="Gill Sans"/>
              <a:cs typeface="Baskerville Old Face"/>
            </a:endParaRPr>
          </a:p>
        </p:txBody>
      </p:sp>
      <p:graphicFrame>
        <p:nvGraphicFramePr>
          <p:cNvPr id="8" name="7 Tabla"/>
          <p:cNvGraphicFramePr>
            <a:graphicFrameLocks noGrp="1"/>
          </p:cNvGraphicFramePr>
          <p:nvPr>
            <p:extLst>
              <p:ext uri="{D42A27DB-BD31-4B8C-83A1-F6EECF244321}">
                <p14:modId xmlns:p14="http://schemas.microsoft.com/office/powerpoint/2010/main" val="2848038859"/>
              </p:ext>
            </p:extLst>
          </p:nvPr>
        </p:nvGraphicFramePr>
        <p:xfrm>
          <a:off x="251272" y="2595992"/>
          <a:ext cx="4464744" cy="2777224"/>
        </p:xfrm>
        <a:graphic>
          <a:graphicData uri="http://schemas.openxmlformats.org/drawingml/2006/table">
            <a:tbl>
              <a:tblPr/>
              <a:tblGrid>
                <a:gridCol w="1606807"/>
                <a:gridCol w="913721"/>
                <a:gridCol w="1080120"/>
                <a:gridCol w="864096"/>
              </a:tblGrid>
              <a:tr h="334266">
                <a:tc>
                  <a:txBody>
                    <a:bodyPr/>
                    <a:lstStyle/>
                    <a:p>
                      <a:pPr>
                        <a:lnSpc>
                          <a:spcPct val="115000"/>
                        </a:lnSpc>
                        <a:spcAft>
                          <a:spcPts val="1000"/>
                        </a:spcAft>
                      </a:pPr>
                      <a:r>
                        <a:rPr lang="es-ES" sz="1800" b="1" dirty="0" smtClean="0">
                          <a:solidFill>
                            <a:srgbClr val="000000"/>
                          </a:solidFill>
                          <a:latin typeface="Arial Narrow"/>
                          <a:ea typeface="Calibri"/>
                          <a:cs typeface="Times New Roman"/>
                        </a:rPr>
                        <a:t>Período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dirty="0" smtClean="0">
                          <a:solidFill>
                            <a:srgbClr val="000000"/>
                          </a:solidFill>
                          <a:latin typeface="Arial Narrow"/>
                          <a:ea typeface="Calibri"/>
                          <a:cs typeface="Times New Roman"/>
                        </a:rPr>
                        <a:t>Meta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dirty="0" smtClean="0">
                          <a:solidFill>
                            <a:srgbClr val="000000"/>
                          </a:solidFill>
                          <a:latin typeface="Arial Narrow"/>
                          <a:ea typeface="Calibri"/>
                          <a:cs typeface="Times New Roman"/>
                        </a:rPr>
                        <a:t>Resultado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dirty="0" smtClean="0">
                          <a:solidFill>
                            <a:srgbClr val="000000"/>
                          </a:solidFill>
                          <a:latin typeface="Arial Narrow"/>
                          <a:ea typeface="Calibri"/>
                          <a:cs typeface="Times New Roman"/>
                        </a:rPr>
                        <a:t>Avance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85814">
                <a:tc>
                  <a:txBody>
                    <a:bodyPr/>
                    <a:lstStyle/>
                    <a:p>
                      <a:pPr marL="0" algn="l" defTabSz="914400" rtl="0" eaLnBrk="1" latinLnBrk="0" hangingPunct="1">
                        <a:lnSpc>
                          <a:spcPct val="115000"/>
                        </a:lnSpc>
                        <a:spcAft>
                          <a:spcPts val="1000"/>
                        </a:spcAft>
                      </a:pPr>
                      <a:r>
                        <a:rPr lang="es-ES" sz="1800" b="1" kern="1200" dirty="0">
                          <a:solidFill>
                            <a:srgbClr val="000000"/>
                          </a:solidFill>
                          <a:latin typeface="Arial Narrow"/>
                          <a:ea typeface="Calibri"/>
                          <a:cs typeface="Times New Roman"/>
                        </a:rPr>
                        <a:t>Línea </a:t>
                      </a:r>
                      <a:r>
                        <a:rPr lang="es-ES" sz="1800" b="1" kern="1200" dirty="0" smtClean="0">
                          <a:solidFill>
                            <a:srgbClr val="000000"/>
                          </a:solidFill>
                          <a:latin typeface="Arial Narrow"/>
                          <a:ea typeface="Calibri"/>
                          <a:cs typeface="Times New Roman"/>
                        </a:rPr>
                        <a:t>base 2011 </a:t>
                      </a:r>
                      <a:endParaRPr lang="es-ES" sz="1800" b="1"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ND</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lnSpc>
                          <a:spcPct val="115000"/>
                        </a:lnSpc>
                        <a:spcAft>
                          <a:spcPts val="1000"/>
                        </a:spcAft>
                      </a:pP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endParaRPr lang="es-ES" sz="1100" dirty="0">
                        <a:solidFill>
                          <a:srgbClr val="000000"/>
                        </a:solidFill>
                        <a:latin typeface="Calibri"/>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32048">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2012</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06274">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2013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30%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60%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60%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06274">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2014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70%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70%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70%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06274">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2015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endParaRPr lang="es-ES" sz="1800" kern="1200" dirty="0" smtClean="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06274">
                <a:tc>
                  <a:txBody>
                    <a:bodyPr/>
                    <a:lstStyle/>
                    <a:p>
                      <a:pPr>
                        <a:lnSpc>
                          <a:spcPct val="115000"/>
                        </a:lnSpc>
                        <a:spcAft>
                          <a:spcPts val="1000"/>
                        </a:spcAft>
                      </a:pPr>
                      <a:r>
                        <a:rPr lang="es-ES" sz="1800" b="1" dirty="0">
                          <a:solidFill>
                            <a:srgbClr val="000000"/>
                          </a:solidFill>
                          <a:latin typeface="Arial Narrow"/>
                          <a:ea typeface="Calibri"/>
                          <a:cs typeface="Times New Roman"/>
                        </a:rPr>
                        <a:t>Cuatrienio: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100%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100%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100%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9" name="Imagen 8" descr="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84784"/>
            <a:ext cx="2115312" cy="932688"/>
          </a:xfrm>
          <a:prstGeom prst="rect">
            <a:avLst/>
          </a:prstGeom>
          <a:effectLst>
            <a:outerShdw blurRad="50800" dist="38100" dir="5400000" algn="t" rotWithShape="0">
              <a:prstClr val="black">
                <a:alpha val="40000"/>
              </a:prstClr>
            </a:outerShdw>
          </a:effectLst>
        </p:spPr>
      </p:pic>
      <p:pic>
        <p:nvPicPr>
          <p:cNvPr id="10" name="0 Imagen" descr="heat.jpg"/>
          <p:cNvPicPr>
            <a:picLocks noChangeAspect="1" noChangeArrowheads="1"/>
          </p:cNvPicPr>
          <p:nvPr/>
        </p:nvPicPr>
        <p:blipFill>
          <a:blip r:embed="rId3" cstate="print"/>
          <a:srcRect t="26425" b="9209"/>
          <a:stretch>
            <a:fillRect/>
          </a:stretch>
        </p:blipFill>
        <p:spPr bwMode="auto">
          <a:xfrm>
            <a:off x="0" y="0"/>
            <a:ext cx="9144000" cy="1403350"/>
          </a:xfrm>
          <a:prstGeom prst="rect">
            <a:avLst/>
          </a:prstGeom>
          <a:noFill/>
          <a:ln>
            <a:noFill/>
          </a:ln>
        </p:spPr>
      </p:pic>
      <p:pic>
        <p:nvPicPr>
          <p:cNvPr id="11" name="2 Imagen" descr="foot.jpg"/>
          <p:cNvPicPr>
            <a:picLocks noChangeAspect="1" noChangeArrowheads="1"/>
          </p:cNvPicPr>
          <p:nvPr/>
        </p:nvPicPr>
        <p:blipFill>
          <a:blip r:embed="rId4" cstate="print">
            <a:alphaModFix amt="51000"/>
          </a:blip>
          <a:srcRect t="28026" b="6406"/>
          <a:stretch>
            <a:fillRect/>
          </a:stretch>
        </p:blipFill>
        <p:spPr bwMode="auto">
          <a:xfrm>
            <a:off x="0" y="5435600"/>
            <a:ext cx="9144000" cy="1422400"/>
          </a:xfrm>
          <a:prstGeom prst="rect">
            <a:avLst/>
          </a:prstGeom>
          <a:noFill/>
          <a:ln>
            <a:noFill/>
          </a:ln>
        </p:spPr>
      </p:pic>
      <p:sp>
        <p:nvSpPr>
          <p:cNvPr id="2" name="Rectángulo 1"/>
          <p:cNvSpPr/>
          <p:nvPr/>
        </p:nvSpPr>
        <p:spPr>
          <a:xfrm>
            <a:off x="5004048" y="2552704"/>
            <a:ext cx="3816424" cy="3539430"/>
          </a:xfrm>
          <a:prstGeom prst="rect">
            <a:avLst/>
          </a:prstGeom>
        </p:spPr>
        <p:txBody>
          <a:bodyPr wrap="square">
            <a:spAutoFit/>
          </a:bodyPr>
          <a:lstStyle/>
          <a:p>
            <a:pPr algn="just"/>
            <a:r>
              <a:rPr lang="es-CO" sz="1400" dirty="0">
                <a:latin typeface="Gill Sans"/>
                <a:cs typeface="Baskerville Old Face"/>
              </a:rPr>
              <a:t>Se lanzó el proceso de construcción de la Política Publica de Participación Ciudadana en uno de los entornos recuperados en el marco de la estrategia </a:t>
            </a:r>
            <a:r>
              <a:rPr lang="es-CO" sz="1400" i="1" dirty="0">
                <a:latin typeface="Gill Sans"/>
                <a:cs typeface="Baskerville Old Face"/>
              </a:rPr>
              <a:t>Barranquilla Bella</a:t>
            </a:r>
            <a:r>
              <a:rPr lang="es-CO" sz="1400" dirty="0">
                <a:latin typeface="Gill Sans"/>
                <a:cs typeface="Baskerville Old Face"/>
              </a:rPr>
              <a:t>, ubicado en la avenida murillo con Cr 5b, con la asistencia de mas de 400 personajes pertenecientes a ONG’S, corporaciones Publicas, Juntas Comunales, representantes de la Comunidad Educativas</a:t>
            </a:r>
          </a:p>
          <a:p>
            <a:pPr algn="just"/>
            <a:endParaRPr lang="es-CO" sz="1400" dirty="0">
              <a:latin typeface="Gill Sans"/>
              <a:cs typeface="Baskerville Old Face"/>
            </a:endParaRPr>
          </a:p>
          <a:p>
            <a:pPr algn="just"/>
            <a:r>
              <a:rPr lang="es-CO" sz="1400" dirty="0">
                <a:latin typeface="Gill Sans"/>
                <a:cs typeface="Baskerville Old Face"/>
              </a:rPr>
              <a:t>Se desarrollaron 4 mesas de consulta para la construcción de la Política Publica de Participación Ciudadana en las 5 localidades del Distrito de Barranquilla con la asistencia de 1500 lideres de organizaciones sociales y comunitarias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Imagen" descr="_MG_7734.JPG"/>
          <p:cNvPicPr>
            <a:picLocks noChangeAspect="1"/>
          </p:cNvPicPr>
          <p:nvPr/>
        </p:nvPicPr>
        <p:blipFill rotWithShape="1">
          <a:blip r:embed="rId2" cstate="print"/>
          <a:srcRect t="5310" b="14978"/>
          <a:stretch/>
        </p:blipFill>
        <p:spPr bwMode="auto">
          <a:xfrm>
            <a:off x="-26877" y="1233237"/>
            <a:ext cx="9158606" cy="5631761"/>
          </a:xfrm>
          <a:prstGeom prst="rect">
            <a:avLst/>
          </a:prstGeom>
          <a:noFill/>
          <a:ln w="9525">
            <a:noFill/>
            <a:miter lim="800000"/>
            <a:headEnd/>
            <a:tailEnd/>
          </a:ln>
        </p:spPr>
      </p:pic>
      <p:pic>
        <p:nvPicPr>
          <p:cNvPr id="5" name="0 Imagen" descr="heat.jpg"/>
          <p:cNvPicPr>
            <a:picLocks noChangeAspect="1" noChangeArrowheads="1"/>
          </p:cNvPicPr>
          <p:nvPr/>
        </p:nvPicPr>
        <p:blipFill>
          <a:blip r:embed="rId3" cstate="print">
            <a:clrChange>
              <a:clrFrom>
                <a:srgbClr val="FFFFFF"/>
              </a:clrFrom>
              <a:clrTo>
                <a:srgbClr val="FFFFFF">
                  <a:alpha val="0"/>
                </a:srgbClr>
              </a:clrTo>
            </a:clrChange>
          </a:blip>
          <a:srcRect t="26425" b="9209"/>
          <a:stretch>
            <a:fillRect/>
          </a:stretch>
        </p:blipFill>
        <p:spPr bwMode="auto">
          <a:xfrm>
            <a:off x="0" y="0"/>
            <a:ext cx="9144000" cy="140335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1" descr="S.jpg"/>
          <p:cNvPicPr>
            <a:picLocks noChangeAspect="1"/>
          </p:cNvPicPr>
          <p:nvPr/>
        </p:nvPicPr>
        <p:blipFill>
          <a:blip r:embed="rId2">
            <a:extLst>
              <a:ext uri="{28A0092B-C50C-407E-A947-70E740481C1C}">
                <a14:useLocalDpi xmlns:a14="http://schemas.microsoft.com/office/drawing/2010/main" val="0"/>
              </a:ext>
            </a:extLst>
          </a:blip>
          <a:srcRect t="1260" r="23402" b="31511"/>
          <a:stretch>
            <a:fillRect/>
          </a:stretch>
        </p:blipFill>
        <p:spPr bwMode="auto">
          <a:xfrm>
            <a:off x="0" y="0"/>
            <a:ext cx="9144000" cy="692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774651" y="2872011"/>
            <a:ext cx="6177111" cy="395365"/>
          </a:xfrm>
          <a:prstGeom prst="rect">
            <a:avLst/>
          </a:prstGeom>
        </p:spPr>
        <p:txBody>
          <a:bodyPr>
            <a:spAutoFit/>
          </a:bodyPr>
          <a:lstStyle/>
          <a:p>
            <a:pPr>
              <a:defRPr/>
            </a:pPr>
            <a:r>
              <a:rPr lang="es-CO" altLang="es-CO" sz="1969" b="1" dirty="0">
                <a:solidFill>
                  <a:schemeClr val="bg2">
                    <a:lumMod val="25000"/>
                  </a:schemeClr>
                </a:solidFill>
                <a:ea typeface="ヒラギノ角ゴ ProN W3" charset="0"/>
                <a:cs typeface="ヒラギノ角ゴ ProN W3" charset="0"/>
              </a:rPr>
              <a:t>Fortalecimiento </a:t>
            </a:r>
            <a:r>
              <a:rPr lang="es-CO" altLang="es-CO" sz="1969" b="1" dirty="0" smtClean="0">
                <a:solidFill>
                  <a:schemeClr val="bg2">
                    <a:lumMod val="25000"/>
                  </a:schemeClr>
                </a:solidFill>
                <a:ea typeface="ヒラギノ角ゴ ProN W3" charset="0"/>
                <a:cs typeface="ヒラギノ角ゴ ProN W3" charset="0"/>
              </a:rPr>
              <a:t>de la Participación Ciudadana</a:t>
            </a:r>
            <a:endParaRPr lang="es-ES" sz="1969" dirty="0">
              <a:solidFill>
                <a:schemeClr val="bg2">
                  <a:lumMod val="25000"/>
                </a:schemeClr>
              </a:solidFill>
              <a:ea typeface="ヒラギノ角ゴ ProN W3" charset="0"/>
              <a:cs typeface="ヒラギノ角ゴ ProN W3" charset="0"/>
            </a:endParaRPr>
          </a:p>
        </p:txBody>
      </p:sp>
    </p:spTree>
    <p:extLst>
      <p:ext uri="{BB962C8B-B14F-4D97-AF65-F5344CB8AC3E}">
        <p14:creationId xmlns:p14="http://schemas.microsoft.com/office/powerpoint/2010/main" val="158102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n 1" descr="IMG_9109.JPG"/>
          <p:cNvPicPr>
            <a:picLocks noChangeAspect="1"/>
          </p:cNvPicPr>
          <p:nvPr/>
        </p:nvPicPr>
        <p:blipFill>
          <a:blip r:embed="rId2" cstate="print">
            <a:extLst>
              <a:ext uri="{28A0092B-C50C-407E-A947-70E740481C1C}">
                <a14:useLocalDpi xmlns:a14="http://schemas.microsoft.com/office/drawing/2010/main" val="0"/>
              </a:ext>
            </a:extLst>
          </a:blip>
          <a:srcRect l="2754" r="9999"/>
          <a:stretch>
            <a:fillRect/>
          </a:stretch>
        </p:blipFill>
        <p:spPr bwMode="auto">
          <a:xfrm>
            <a:off x="0" y="-64740"/>
            <a:ext cx="9144000" cy="698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6985248" y="543595"/>
            <a:ext cx="2050113" cy="546753"/>
          </a:xfrm>
          <a:prstGeom prst="rect">
            <a:avLst/>
          </a:prstGeom>
          <a:noFill/>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s-ES" altLang="es-CO" sz="2953">
                <a:solidFill>
                  <a:srgbClr val="FFFFFF"/>
                </a:solidFill>
                <a:effectLst>
                  <a:outerShdw blurRad="38100" dist="38100" dir="2700000" algn="tl">
                    <a:srgbClr val="C0C0C0"/>
                  </a:outerShdw>
                </a:effectLst>
              </a:rPr>
              <a:t>Portal Web</a:t>
            </a:r>
          </a:p>
        </p:txBody>
      </p:sp>
      <p:sp>
        <p:nvSpPr>
          <p:cNvPr id="4" name="CuadroTexto 3"/>
          <p:cNvSpPr txBox="1"/>
          <p:nvPr/>
        </p:nvSpPr>
        <p:spPr>
          <a:xfrm>
            <a:off x="3356447" y="795859"/>
            <a:ext cx="8607102" cy="741613"/>
          </a:xfrm>
          <a:prstGeom prst="rect">
            <a:avLst/>
          </a:prstGeom>
          <a:noFill/>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s-ES" altLang="es-CO" sz="4219">
                <a:solidFill>
                  <a:schemeClr val="bg1"/>
                </a:solidFill>
                <a:effectLst>
                  <a:outerShdw blurRad="38100" dist="38100" dir="2700000" algn="tl">
                    <a:srgbClr val="C0C0C0"/>
                  </a:outerShdw>
                </a:effectLst>
                <a:latin typeface="Calibri" panose="020F0502020204030204" pitchFamily="34" charset="0"/>
              </a:rPr>
              <a:t>Democracia Participativa</a:t>
            </a:r>
          </a:p>
        </p:txBody>
      </p:sp>
    </p:spTree>
    <p:extLst>
      <p:ext uri="{BB962C8B-B14F-4D97-AF65-F5344CB8AC3E}">
        <p14:creationId xmlns:p14="http://schemas.microsoft.com/office/powerpoint/2010/main" val="270557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1" descr="S.jpg"/>
          <p:cNvPicPr>
            <a:picLocks noChangeAspect="1"/>
          </p:cNvPicPr>
          <p:nvPr/>
        </p:nvPicPr>
        <p:blipFill>
          <a:blip r:embed="rId2">
            <a:extLst>
              <a:ext uri="{28A0092B-C50C-407E-A947-70E740481C1C}">
                <a14:useLocalDpi xmlns:a14="http://schemas.microsoft.com/office/drawing/2010/main" val="0"/>
              </a:ext>
            </a:extLst>
          </a:blip>
          <a:srcRect t="1260" r="23402" b="31511"/>
          <a:stretch>
            <a:fillRect/>
          </a:stretch>
        </p:blipFill>
        <p:spPr bwMode="auto">
          <a:xfrm>
            <a:off x="1" y="0"/>
            <a:ext cx="9180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611560" y="2564904"/>
            <a:ext cx="6120679" cy="954087"/>
          </a:xfrm>
          <a:prstGeom prst="rect">
            <a:avLst/>
          </a:prstGeom>
        </p:spPr>
        <p:txBody>
          <a:bodyPr wrap="square">
            <a:spAutoFit/>
          </a:bodyPr>
          <a:lstStyle/>
          <a:p>
            <a:pPr>
              <a:defRPr/>
            </a:pPr>
            <a:r>
              <a:rPr lang="es-CO" altLang="es-CO" sz="2800" b="1" dirty="0">
                <a:solidFill>
                  <a:schemeClr val="bg1"/>
                </a:solidFill>
                <a:ea typeface="ヒラギノ角ゴ ProN W3" charset="0"/>
                <a:cs typeface="ヒラギノ角ゴ ProN W3" charset="0"/>
              </a:rPr>
              <a:t>Fortalecimiento institucional de las organizaciones sociales y comunitarias</a:t>
            </a:r>
            <a:endParaRPr lang="es-ES" sz="2800" dirty="0">
              <a:solidFill>
                <a:schemeClr val="bg1"/>
              </a:solidFill>
              <a:ea typeface="ヒラギノ角ゴ ProN W3" charset="0"/>
              <a:cs typeface="ヒラギノ角ゴ ProN W3"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029"/>
          <p:cNvSpPr>
            <a:spLocks noChangeArrowheads="1"/>
          </p:cNvSpPr>
          <p:nvPr/>
        </p:nvSpPr>
        <p:spPr bwMode="auto">
          <a:xfrm>
            <a:off x="250825" y="1127646"/>
            <a:ext cx="8605838" cy="1077218"/>
          </a:xfrm>
          <a:prstGeom prst="rect">
            <a:avLst/>
          </a:prstGeom>
          <a:noFill/>
          <a:ln w="9525">
            <a:noFill/>
            <a:miter lim="800000"/>
            <a:headEnd/>
            <a:tailEnd/>
          </a:ln>
        </p:spPr>
        <p:txBody>
          <a:bodyPr>
            <a:spAutoFit/>
          </a:bodyPr>
          <a:lstStyle/>
          <a:p>
            <a:pPr algn="r"/>
            <a:r>
              <a:rPr lang="es-ES" sz="1600" b="1" dirty="0" smtClean="0">
                <a:latin typeface="Gill Sans"/>
                <a:cs typeface="Baskerville Old Face"/>
              </a:rPr>
              <a:t>Dependencia</a:t>
            </a:r>
            <a:endParaRPr lang="es-ES" sz="1600" b="1" dirty="0">
              <a:latin typeface="Gill Sans"/>
              <a:cs typeface="Baskerville Old Face"/>
            </a:endParaRPr>
          </a:p>
          <a:p>
            <a:pPr algn="r"/>
            <a:r>
              <a:rPr lang="es-ES" sz="1600" b="1" dirty="0" smtClean="0">
                <a:latin typeface="Gill Sans"/>
                <a:cs typeface="Baskerville Old Face"/>
              </a:rPr>
              <a:t> Oficina de Participación Ciudadana</a:t>
            </a:r>
            <a:endParaRPr lang="es-ES" sz="1600" b="1" dirty="0">
              <a:latin typeface="Gill Sans"/>
              <a:cs typeface="Baskerville Old Face"/>
            </a:endParaRPr>
          </a:p>
          <a:p>
            <a:pPr algn="r"/>
            <a:r>
              <a:rPr lang="es-ES" sz="1600" dirty="0">
                <a:solidFill>
                  <a:srgbClr val="595959"/>
                </a:solidFill>
                <a:latin typeface="Gill Sans"/>
                <a:cs typeface="Baskerville Old Face"/>
              </a:rPr>
              <a:t>Programa: Fortalecimiento de la Participación Ciudadana</a:t>
            </a:r>
          </a:p>
          <a:p>
            <a:pPr algn="r">
              <a:buFont typeface="Arial" charset="0"/>
              <a:buChar char="•"/>
            </a:pPr>
            <a:r>
              <a:rPr lang="es-ES" sz="1600" dirty="0" smtClean="0">
                <a:solidFill>
                  <a:srgbClr val="595959"/>
                </a:solidFill>
                <a:latin typeface="Gill Sans"/>
                <a:cs typeface="Baskerville Old Face"/>
              </a:rPr>
              <a:t>Portal Web Democracia Participativa.</a:t>
            </a:r>
            <a:endParaRPr lang="es-ES" sz="1600" dirty="0">
              <a:solidFill>
                <a:srgbClr val="595959"/>
              </a:solidFill>
              <a:latin typeface="Gill Sans"/>
              <a:cs typeface="Baskerville Old Face"/>
            </a:endParaRPr>
          </a:p>
        </p:txBody>
      </p:sp>
      <p:graphicFrame>
        <p:nvGraphicFramePr>
          <p:cNvPr id="8" name="7 Tabla"/>
          <p:cNvGraphicFramePr>
            <a:graphicFrameLocks noGrp="1"/>
          </p:cNvGraphicFramePr>
          <p:nvPr>
            <p:extLst>
              <p:ext uri="{D42A27DB-BD31-4B8C-83A1-F6EECF244321}">
                <p14:modId xmlns:p14="http://schemas.microsoft.com/office/powerpoint/2010/main" val="100965154"/>
              </p:ext>
            </p:extLst>
          </p:nvPr>
        </p:nvGraphicFramePr>
        <p:xfrm>
          <a:off x="251520" y="2640938"/>
          <a:ext cx="4392489" cy="2732278"/>
        </p:xfrm>
        <a:graphic>
          <a:graphicData uri="http://schemas.openxmlformats.org/drawingml/2006/table">
            <a:tbl>
              <a:tblPr/>
              <a:tblGrid>
                <a:gridCol w="1580803"/>
                <a:gridCol w="898934"/>
                <a:gridCol w="1062640"/>
                <a:gridCol w="850112"/>
              </a:tblGrid>
              <a:tr h="328856">
                <a:tc>
                  <a:txBody>
                    <a:bodyPr/>
                    <a:lstStyle/>
                    <a:p>
                      <a:pPr>
                        <a:lnSpc>
                          <a:spcPct val="115000"/>
                        </a:lnSpc>
                        <a:spcAft>
                          <a:spcPts val="1000"/>
                        </a:spcAft>
                      </a:pPr>
                      <a:r>
                        <a:rPr lang="es-ES" sz="1800" b="1" dirty="0" smtClean="0">
                          <a:solidFill>
                            <a:srgbClr val="000000"/>
                          </a:solidFill>
                          <a:latin typeface="Arial Narrow"/>
                          <a:ea typeface="Calibri"/>
                          <a:cs typeface="Times New Roman"/>
                        </a:rPr>
                        <a:t>Período </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smtClean="0">
                          <a:solidFill>
                            <a:srgbClr val="000000"/>
                          </a:solidFill>
                          <a:latin typeface="Arial Narrow"/>
                          <a:ea typeface="Calibri"/>
                          <a:cs typeface="Times New Roman"/>
                        </a:rPr>
                        <a:t>Meta </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dirty="0" smtClean="0">
                          <a:solidFill>
                            <a:srgbClr val="000000"/>
                          </a:solidFill>
                          <a:latin typeface="Arial Narrow"/>
                          <a:ea typeface="Calibri"/>
                          <a:cs typeface="Times New Roman"/>
                        </a:rPr>
                        <a:t>Resultado </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dirty="0" smtClean="0">
                          <a:solidFill>
                            <a:srgbClr val="000000"/>
                          </a:solidFill>
                          <a:latin typeface="Arial Narrow"/>
                          <a:ea typeface="Calibri"/>
                          <a:cs typeface="Times New Roman"/>
                        </a:rPr>
                        <a:t>Avance </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9570">
                <a:tc>
                  <a:txBody>
                    <a:bodyPr/>
                    <a:lstStyle/>
                    <a:p>
                      <a:pPr marL="0" algn="l" defTabSz="914400" rtl="0" eaLnBrk="1" latinLnBrk="0" hangingPunct="1">
                        <a:lnSpc>
                          <a:spcPct val="115000"/>
                        </a:lnSpc>
                        <a:spcAft>
                          <a:spcPts val="1000"/>
                        </a:spcAft>
                      </a:pPr>
                      <a:r>
                        <a:rPr lang="es-ES" sz="1800" b="1" kern="1200" dirty="0">
                          <a:solidFill>
                            <a:srgbClr val="000000"/>
                          </a:solidFill>
                          <a:latin typeface="Arial Narrow"/>
                          <a:ea typeface="Calibri"/>
                          <a:cs typeface="Times New Roman"/>
                        </a:rPr>
                        <a:t>Línea </a:t>
                      </a:r>
                      <a:r>
                        <a:rPr lang="es-ES" sz="1800" b="1" kern="1200" dirty="0" smtClean="0">
                          <a:solidFill>
                            <a:srgbClr val="000000"/>
                          </a:solidFill>
                          <a:latin typeface="Arial Narrow"/>
                          <a:ea typeface="Calibri"/>
                          <a:cs typeface="Times New Roman"/>
                        </a:rPr>
                        <a:t>base 2011 </a:t>
                      </a:r>
                      <a:endParaRPr lang="es-ES" sz="1800" b="1"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ND</a:t>
                      </a: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lnSpc>
                          <a:spcPct val="115000"/>
                        </a:lnSpc>
                        <a:spcAft>
                          <a:spcPts val="1000"/>
                        </a:spcAft>
                      </a:pP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endParaRPr lang="es-ES" sz="1100" dirty="0">
                        <a:solidFill>
                          <a:srgbClr val="000000"/>
                        </a:solidFill>
                        <a:latin typeface="Calibri"/>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25056">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2012</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0</a:t>
                      </a: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0%</a:t>
                      </a: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0%</a:t>
                      </a: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99699">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2013 </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1</a:t>
                      </a: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a:t>
                      </a: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100%</a:t>
                      </a: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99699">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2014 </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0</a:t>
                      </a: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99699">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2015 </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0</a:t>
                      </a: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a:t>
                      </a: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a:t>
                      </a: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99699">
                <a:tc>
                  <a:txBody>
                    <a:bodyPr/>
                    <a:lstStyle/>
                    <a:p>
                      <a:pPr>
                        <a:lnSpc>
                          <a:spcPct val="115000"/>
                        </a:lnSpc>
                        <a:spcAft>
                          <a:spcPts val="1000"/>
                        </a:spcAft>
                      </a:pPr>
                      <a:r>
                        <a:rPr lang="es-ES" sz="1800" b="1" dirty="0">
                          <a:solidFill>
                            <a:srgbClr val="000000"/>
                          </a:solidFill>
                          <a:latin typeface="Arial Narrow"/>
                          <a:ea typeface="Calibri"/>
                          <a:cs typeface="Times New Roman"/>
                        </a:rPr>
                        <a:t>Cuatrienio: </a:t>
                      </a:r>
                      <a:endParaRPr lang="es-ES" sz="1100" dirty="0">
                        <a:solidFill>
                          <a:srgbClr val="000000"/>
                        </a:solidFill>
                        <a:latin typeface="Calibri"/>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1</a:t>
                      </a: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a:t>
                      </a: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100%</a:t>
                      </a:r>
                      <a:endParaRPr lang="es-ES" sz="1800" kern="1200" dirty="0">
                        <a:solidFill>
                          <a:srgbClr val="000000"/>
                        </a:solidFill>
                        <a:latin typeface="Arial Narrow"/>
                        <a:ea typeface="Calibri"/>
                        <a:cs typeface="Times New Roman"/>
                      </a:endParaRPr>
                    </a:p>
                  </a:txBody>
                  <a:tcPr marL="67470" marR="6747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9" name="Imagen 8" descr="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84784"/>
            <a:ext cx="2115312" cy="932688"/>
          </a:xfrm>
          <a:prstGeom prst="rect">
            <a:avLst/>
          </a:prstGeom>
          <a:effectLst>
            <a:outerShdw blurRad="50800" dist="38100" dir="5400000" algn="t" rotWithShape="0">
              <a:prstClr val="black">
                <a:alpha val="40000"/>
              </a:prstClr>
            </a:outerShdw>
          </a:effectLst>
        </p:spPr>
      </p:pic>
      <p:pic>
        <p:nvPicPr>
          <p:cNvPr id="10" name="0 Imagen" descr="heat.jpg"/>
          <p:cNvPicPr>
            <a:picLocks noChangeAspect="1" noChangeArrowheads="1"/>
          </p:cNvPicPr>
          <p:nvPr/>
        </p:nvPicPr>
        <p:blipFill>
          <a:blip r:embed="rId3" cstate="print"/>
          <a:srcRect t="26425" b="9209"/>
          <a:stretch>
            <a:fillRect/>
          </a:stretch>
        </p:blipFill>
        <p:spPr bwMode="auto">
          <a:xfrm>
            <a:off x="0" y="0"/>
            <a:ext cx="9144000" cy="1403350"/>
          </a:xfrm>
          <a:prstGeom prst="rect">
            <a:avLst/>
          </a:prstGeom>
          <a:noFill/>
          <a:ln>
            <a:noFill/>
          </a:ln>
        </p:spPr>
      </p:pic>
      <p:pic>
        <p:nvPicPr>
          <p:cNvPr id="11" name="2 Imagen" descr="foot.jpg"/>
          <p:cNvPicPr>
            <a:picLocks noChangeAspect="1" noChangeArrowheads="1"/>
          </p:cNvPicPr>
          <p:nvPr/>
        </p:nvPicPr>
        <p:blipFill>
          <a:blip r:embed="rId4" cstate="print">
            <a:alphaModFix amt="51000"/>
          </a:blip>
          <a:srcRect t="28026" b="6406"/>
          <a:stretch>
            <a:fillRect/>
          </a:stretch>
        </p:blipFill>
        <p:spPr bwMode="auto">
          <a:xfrm>
            <a:off x="0" y="5435600"/>
            <a:ext cx="9144000" cy="1422400"/>
          </a:xfrm>
          <a:prstGeom prst="rect">
            <a:avLst/>
          </a:prstGeom>
          <a:noFill/>
          <a:ln>
            <a:noFill/>
          </a:ln>
        </p:spPr>
      </p:pic>
      <p:sp>
        <p:nvSpPr>
          <p:cNvPr id="2" name="Rectángulo 1"/>
          <p:cNvSpPr/>
          <p:nvPr/>
        </p:nvSpPr>
        <p:spPr>
          <a:xfrm>
            <a:off x="4679825" y="2339583"/>
            <a:ext cx="4356671" cy="3323987"/>
          </a:xfrm>
          <a:prstGeom prst="rect">
            <a:avLst/>
          </a:prstGeom>
        </p:spPr>
        <p:txBody>
          <a:bodyPr wrap="square">
            <a:spAutoFit/>
          </a:bodyPr>
          <a:lstStyle/>
          <a:p>
            <a:pPr marL="285750" indent="-285750" algn="just">
              <a:buFont typeface="Arial" panose="020B0604020202020204" pitchFamily="34" charset="0"/>
              <a:buChar char="•"/>
            </a:pPr>
            <a:r>
              <a:rPr lang="es-CO" altLang="es-CO" sz="1400" dirty="0">
                <a:latin typeface="Gill Sans"/>
              </a:rPr>
              <a:t>Construcción del portal web Democracia Participativa en asocio con el Ministerio de Tecnologías de la Información y las Comunicaciones. A través del convenio </a:t>
            </a:r>
            <a:r>
              <a:rPr lang="es-CO" altLang="es-CO" sz="1400" b="1" dirty="0">
                <a:latin typeface="Gill Sans"/>
              </a:rPr>
              <a:t>BARRANQUILLA VIVE DIGITAL REGIONAL – GOBIERNO EN LÍNEA.</a:t>
            </a:r>
            <a:endParaRPr lang="es-CO" altLang="es-CO" sz="1400" dirty="0">
              <a:latin typeface="Gill Sans"/>
            </a:endParaRPr>
          </a:p>
          <a:p>
            <a:pPr marL="285750" indent="-285750" algn="just">
              <a:buFont typeface="Arial"/>
              <a:buChar char="•"/>
            </a:pPr>
            <a:r>
              <a:rPr lang="es-ES_tradnl" sz="1400" dirty="0" smtClean="0">
                <a:latin typeface="Gill Sans"/>
                <a:cs typeface="Baskerville Old Face"/>
              </a:rPr>
              <a:t>Socialización </a:t>
            </a:r>
            <a:r>
              <a:rPr lang="es-ES_tradnl" sz="1400" dirty="0">
                <a:latin typeface="Gill Sans"/>
                <a:cs typeface="Baskerville Old Face"/>
              </a:rPr>
              <a:t>del Portal a miembros de las 165 Juntas de Acción Comunal de las diferentes </a:t>
            </a:r>
            <a:r>
              <a:rPr lang="es-ES_tradnl" sz="1400" dirty="0" smtClean="0">
                <a:latin typeface="Gill Sans"/>
                <a:cs typeface="Baskerville Old Face"/>
              </a:rPr>
              <a:t>localidades</a:t>
            </a:r>
            <a:endParaRPr lang="es-CO" sz="1400" dirty="0" smtClean="0">
              <a:latin typeface="Gill Sans"/>
              <a:cs typeface="Baskerville Old Face"/>
            </a:endParaRPr>
          </a:p>
          <a:p>
            <a:pPr marL="285750" indent="-285750" algn="just">
              <a:buFont typeface="Arial"/>
              <a:buChar char="•"/>
            </a:pPr>
            <a:r>
              <a:rPr lang="es-ES_tradnl" sz="1400" dirty="0" smtClean="0">
                <a:latin typeface="Gill Sans"/>
                <a:cs typeface="Baskerville Old Face"/>
              </a:rPr>
              <a:t>Capacitamos </a:t>
            </a:r>
            <a:r>
              <a:rPr lang="es-ES_tradnl" sz="1400" dirty="0">
                <a:latin typeface="Gill Sans"/>
                <a:cs typeface="Baskerville Old Face"/>
              </a:rPr>
              <a:t>en el funcionamiento del Portal a  </a:t>
            </a:r>
            <a:r>
              <a:rPr lang="es-ES_tradnl" sz="1400" dirty="0" smtClean="0">
                <a:latin typeface="Gill Sans"/>
                <a:cs typeface="Baskerville Old Face"/>
              </a:rPr>
              <a:t>4632 personas</a:t>
            </a:r>
          </a:p>
          <a:p>
            <a:pPr marL="285750" indent="-285750" algn="just">
              <a:buFont typeface="Arial"/>
              <a:buChar char="•"/>
            </a:pPr>
            <a:r>
              <a:rPr lang="es-CO" altLang="es-CO" sz="1400" dirty="0" smtClean="0">
                <a:latin typeface="Gill Sans"/>
              </a:rPr>
              <a:t>Nos </a:t>
            </a:r>
            <a:r>
              <a:rPr lang="es-CO" altLang="es-CO" sz="1400" dirty="0">
                <a:latin typeface="Gill Sans"/>
              </a:rPr>
              <a:t>encontramos en el proceso de implementación y puesta en marcha del portal web Democracia Participativa.</a:t>
            </a:r>
          </a:p>
          <a:p>
            <a:pPr marL="285750" indent="-285750" algn="just">
              <a:buFont typeface="Arial"/>
              <a:buChar char="•"/>
            </a:pPr>
            <a:endParaRPr lang="es-CO" sz="1400" dirty="0">
              <a:latin typeface="Gill Sans"/>
              <a:cs typeface="Baskerville Old Face"/>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n 5" descr="IMG_9113.JPG"/>
          <p:cNvPicPr>
            <a:picLocks noChangeAspect="1"/>
          </p:cNvPicPr>
          <p:nvPr/>
        </p:nvPicPr>
        <p:blipFill>
          <a:blip r:embed="rId2" cstate="print">
            <a:extLst>
              <a:ext uri="{28A0092B-C50C-407E-A947-70E740481C1C}">
                <a14:useLocalDpi xmlns:a14="http://schemas.microsoft.com/office/drawing/2010/main" val="0"/>
              </a:ext>
            </a:extLst>
          </a:blip>
          <a:srcRect r="9952"/>
          <a:stretch>
            <a:fillRect/>
          </a:stretch>
        </p:blipFill>
        <p:spPr bwMode="auto">
          <a:xfrm>
            <a:off x="0" y="-23440"/>
            <a:ext cx="9381753" cy="694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redondeado 9"/>
          <p:cNvSpPr/>
          <p:nvPr/>
        </p:nvSpPr>
        <p:spPr>
          <a:xfrm>
            <a:off x="4839891" y="332656"/>
            <a:ext cx="4304109" cy="2027258"/>
          </a:xfrm>
          <a:prstGeom prst="roundRect">
            <a:avLst/>
          </a:prstGeom>
          <a:solidFill>
            <a:srgbClr val="0066CC">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266"/>
          </a:p>
        </p:txBody>
      </p:sp>
      <p:sp>
        <p:nvSpPr>
          <p:cNvPr id="11" name="CuadroTexto 10"/>
          <p:cNvSpPr txBox="1"/>
          <p:nvPr/>
        </p:nvSpPr>
        <p:spPr>
          <a:xfrm>
            <a:off x="4890121" y="476672"/>
            <a:ext cx="4253880" cy="1754326"/>
          </a:xfrm>
          <a:prstGeom prst="rect">
            <a:avLst/>
          </a:prstGeom>
          <a:noFill/>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r>
              <a:rPr lang="es-CO" altLang="es-CO" sz="1800" dirty="0">
                <a:solidFill>
                  <a:schemeClr val="bg1"/>
                </a:solidFill>
              </a:rPr>
              <a:t>El Portal web Democracia Participativa pretende elaborar </a:t>
            </a:r>
            <a:r>
              <a:rPr lang="es-CO" altLang="es-CO" sz="1800" dirty="0" smtClean="0">
                <a:solidFill>
                  <a:schemeClr val="bg1"/>
                </a:solidFill>
              </a:rPr>
              <a:t>una </a:t>
            </a:r>
            <a:r>
              <a:rPr lang="es-CO" altLang="es-CO" sz="1800" dirty="0">
                <a:solidFill>
                  <a:schemeClr val="bg1"/>
                </a:solidFill>
              </a:rPr>
              <a:t>plataforma de integración </a:t>
            </a:r>
            <a:r>
              <a:rPr lang="es-CO" altLang="es-CO" sz="1800" dirty="0" smtClean="0">
                <a:solidFill>
                  <a:schemeClr val="bg1"/>
                </a:solidFill>
              </a:rPr>
              <a:t>donde </a:t>
            </a:r>
            <a:r>
              <a:rPr lang="es-CO" altLang="es-CO" sz="1800" dirty="0">
                <a:solidFill>
                  <a:schemeClr val="bg1"/>
                </a:solidFill>
              </a:rPr>
              <a:t>el ciudadano interactúe </a:t>
            </a:r>
            <a:r>
              <a:rPr lang="es-CO" altLang="es-CO" sz="1800" dirty="0" smtClean="0">
                <a:solidFill>
                  <a:schemeClr val="bg1"/>
                </a:solidFill>
              </a:rPr>
              <a:t>con </a:t>
            </a:r>
            <a:r>
              <a:rPr lang="es-CO" altLang="es-CO" sz="1800" dirty="0">
                <a:solidFill>
                  <a:schemeClr val="bg1"/>
                </a:solidFill>
              </a:rPr>
              <a:t>las diferentes entidades y funcionarios de la administración distrital y local.</a:t>
            </a:r>
            <a:endParaRPr lang="es-ES" altLang="es-CO" sz="1800" dirty="0">
              <a:solidFill>
                <a:schemeClr val="bg1"/>
              </a:solidFill>
            </a:endParaRPr>
          </a:p>
        </p:txBody>
      </p:sp>
    </p:spTree>
    <p:extLst>
      <p:ext uri="{BB962C8B-B14F-4D97-AF65-F5344CB8AC3E}">
        <p14:creationId xmlns:p14="http://schemas.microsoft.com/office/powerpoint/2010/main" val="395655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n 20"/>
          <p:cNvPicPr>
            <a:picLocks noChangeAspect="1"/>
          </p:cNvPicPr>
          <p:nvPr/>
        </p:nvPicPr>
        <p:blipFill>
          <a:blip r:embed="rId2">
            <a:extLst>
              <a:ext uri="{28A0092B-C50C-407E-A947-70E740481C1C}">
                <a14:useLocalDpi xmlns:a14="http://schemas.microsoft.com/office/drawing/2010/main" val="0"/>
              </a:ext>
            </a:extLst>
          </a:blip>
          <a:srcRect r="41376" b="44708"/>
          <a:stretch>
            <a:fillRect/>
          </a:stretch>
        </p:blipFill>
        <p:spPr bwMode="auto">
          <a:xfrm>
            <a:off x="-35719" y="0"/>
            <a:ext cx="9179719" cy="697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redondeado 3"/>
          <p:cNvSpPr/>
          <p:nvPr/>
        </p:nvSpPr>
        <p:spPr>
          <a:xfrm>
            <a:off x="7660468" y="87379"/>
            <a:ext cx="1272080" cy="658198"/>
          </a:xfrm>
          <a:prstGeom prst="roundRect">
            <a:avLst/>
          </a:prstGeom>
          <a:solidFill>
            <a:srgbClr val="0066CC">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266"/>
          </a:p>
        </p:txBody>
      </p:sp>
      <p:sp>
        <p:nvSpPr>
          <p:cNvPr id="3" name="CuadroTexto 2"/>
          <p:cNvSpPr txBox="1"/>
          <p:nvPr/>
        </p:nvSpPr>
        <p:spPr>
          <a:xfrm>
            <a:off x="7710698" y="137607"/>
            <a:ext cx="1106393" cy="525080"/>
          </a:xfrm>
          <a:prstGeom prst="rect">
            <a:avLst/>
          </a:prstGeom>
          <a:noFill/>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s-ES" altLang="es-CO" sz="2812" dirty="0">
                <a:solidFill>
                  <a:schemeClr val="bg1"/>
                </a:solidFill>
                <a:effectLst>
                  <a:outerShdw blurRad="38100" dist="38100" dir="2700000" algn="tl">
                    <a:srgbClr val="C0C0C0"/>
                  </a:outerShdw>
                </a:effectLst>
              </a:rPr>
              <a:t>Antes</a:t>
            </a:r>
          </a:p>
        </p:txBody>
      </p:sp>
    </p:spTree>
    <p:extLst>
      <p:ext uri="{BB962C8B-B14F-4D97-AF65-F5344CB8AC3E}">
        <p14:creationId xmlns:p14="http://schemas.microsoft.com/office/powerpoint/2010/main" val="557802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C:\Users\Public\Pictures\Portal Democracia Participativa\24-ventana secretario.png"/>
          <p:cNvPicPr>
            <a:picLocks noChangeAspect="1" noChangeArrowheads="1"/>
          </p:cNvPicPr>
          <p:nvPr/>
        </p:nvPicPr>
        <p:blipFill>
          <a:blip r:embed="rId2">
            <a:extLst>
              <a:ext uri="{28A0092B-C50C-407E-A947-70E740481C1C}">
                <a14:useLocalDpi xmlns:a14="http://schemas.microsoft.com/office/drawing/2010/main" val="0"/>
              </a:ext>
            </a:extLst>
          </a:blip>
          <a:srcRect l="3275" t="25182" r="31178"/>
          <a:stretch>
            <a:fillRect/>
          </a:stretch>
        </p:blipFill>
        <p:spPr bwMode="auto">
          <a:xfrm>
            <a:off x="-50230" y="-23441"/>
            <a:ext cx="9194230" cy="688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redondeado 3"/>
          <p:cNvSpPr/>
          <p:nvPr/>
        </p:nvSpPr>
        <p:spPr>
          <a:xfrm>
            <a:off x="6901009" y="138009"/>
            <a:ext cx="2132800" cy="860721"/>
          </a:xfrm>
          <a:prstGeom prst="roundRect">
            <a:avLst/>
          </a:prstGeom>
          <a:solidFill>
            <a:srgbClr val="0066CC">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266"/>
          </a:p>
        </p:txBody>
      </p:sp>
      <p:sp>
        <p:nvSpPr>
          <p:cNvPr id="3" name="CuadroTexto 2"/>
          <p:cNvSpPr txBox="1"/>
          <p:nvPr/>
        </p:nvSpPr>
        <p:spPr>
          <a:xfrm>
            <a:off x="7002584" y="260648"/>
            <a:ext cx="1891865" cy="611706"/>
          </a:xfrm>
          <a:prstGeom prst="rect">
            <a:avLst/>
          </a:prstGeom>
          <a:noFill/>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s-ES" altLang="es-CO" sz="3375" dirty="0">
                <a:solidFill>
                  <a:schemeClr val="bg1"/>
                </a:solidFill>
                <a:effectLst>
                  <a:outerShdw blurRad="38100" dist="38100" dir="2700000" algn="tl">
                    <a:srgbClr val="C0C0C0"/>
                  </a:outerShdw>
                </a:effectLst>
              </a:rPr>
              <a:t>Después</a:t>
            </a:r>
          </a:p>
        </p:txBody>
      </p:sp>
    </p:spTree>
    <p:extLst>
      <p:ext uri="{BB962C8B-B14F-4D97-AF65-F5344CB8AC3E}">
        <p14:creationId xmlns:p14="http://schemas.microsoft.com/office/powerpoint/2010/main" val="1959912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agen 2" descr="IMG_9123.JPG"/>
          <p:cNvPicPr>
            <a:picLocks noChangeAspect="1"/>
          </p:cNvPicPr>
          <p:nvPr/>
        </p:nvPicPr>
        <p:blipFill>
          <a:blip r:embed="rId2" cstate="print">
            <a:extLst>
              <a:ext uri="{28A0092B-C50C-407E-A947-70E740481C1C}">
                <a14:useLocalDpi xmlns:a14="http://schemas.microsoft.com/office/drawing/2010/main" val="0"/>
              </a:ext>
            </a:extLst>
          </a:blip>
          <a:srcRect r="8798"/>
          <a:stretch>
            <a:fillRect/>
          </a:stretch>
        </p:blipFill>
        <p:spPr bwMode="auto">
          <a:xfrm flipH="1">
            <a:off x="0" y="-37951"/>
            <a:ext cx="9179719" cy="689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94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contenido"/>
          <p:cNvSpPr>
            <a:spLocks noGrp="1"/>
          </p:cNvSpPr>
          <p:nvPr>
            <p:ph idx="1"/>
          </p:nvPr>
        </p:nvSpPr>
        <p:spPr>
          <a:xfrm>
            <a:off x="467544" y="1700808"/>
            <a:ext cx="8229600" cy="3672408"/>
          </a:xfrm>
        </p:spPr>
        <p:txBody>
          <a:bodyPr>
            <a:normAutofit/>
          </a:bodyPr>
          <a:lstStyle/>
          <a:p>
            <a:pPr algn="just"/>
            <a:r>
              <a:rPr lang="es-ES" sz="1800" dirty="0" smtClean="0">
                <a:latin typeface="Gill Sans"/>
                <a:cs typeface="Baskerville Old Face"/>
              </a:rPr>
              <a:t>Barranquilla fue reconocida por el ministerio del las TIC’S como la Experiencia piloto a nivel nacional en la modernización tecnológica de la participación</a:t>
            </a:r>
          </a:p>
          <a:p>
            <a:pPr algn="just"/>
            <a:r>
              <a:rPr lang="es-ES" sz="1800" dirty="0" smtClean="0">
                <a:latin typeface="Gill Sans"/>
                <a:cs typeface="Baskerville Old Face"/>
              </a:rPr>
              <a:t>Gestionamos la financiación de la segunda Fase del proceso de modernización digital de la participación, con $ 600.000.000,oo para 2014</a:t>
            </a:r>
          </a:p>
          <a:p>
            <a:pPr algn="just"/>
            <a:r>
              <a:rPr lang="es-ES" sz="1800" dirty="0" smtClean="0">
                <a:latin typeface="Gill Sans"/>
                <a:cs typeface="Baskerville Old Face"/>
              </a:rPr>
              <a:t>Gracias </a:t>
            </a:r>
            <a:r>
              <a:rPr lang="es-ES" sz="1800" dirty="0">
                <a:latin typeface="Gill Sans"/>
                <a:cs typeface="Baskerville Old Face"/>
              </a:rPr>
              <a:t>a esta experiencia participamos en el primer foro de inclusión digital en Colombia, en el observatorio de la Universidad Externado</a:t>
            </a:r>
            <a:r>
              <a:rPr lang="es-ES" sz="1800" dirty="0" smtClean="0">
                <a:latin typeface="Gill Sans"/>
                <a:cs typeface="Baskerville Old Face"/>
              </a:rPr>
              <a:t>.</a:t>
            </a:r>
            <a:endParaRPr lang="es-CO" sz="1800" dirty="0">
              <a:latin typeface="Gill Sans"/>
              <a:cs typeface="Baskerville Old Face"/>
            </a:endParaRPr>
          </a:p>
          <a:p>
            <a:pPr algn="just"/>
            <a:endParaRPr lang="es-CO" sz="1800" dirty="0">
              <a:latin typeface="Gill Sans"/>
              <a:cs typeface="Baskerville Old Face"/>
            </a:endParaRPr>
          </a:p>
        </p:txBody>
      </p:sp>
      <p:pic>
        <p:nvPicPr>
          <p:cNvPr id="5" name="0 Imagen" descr="heat.jpg"/>
          <p:cNvPicPr>
            <a:picLocks noChangeAspect="1" noChangeArrowheads="1"/>
          </p:cNvPicPr>
          <p:nvPr/>
        </p:nvPicPr>
        <p:blipFill>
          <a:blip r:embed="rId2" cstate="print"/>
          <a:srcRect t="26425" b="9209"/>
          <a:stretch>
            <a:fillRect/>
          </a:stretch>
        </p:blipFill>
        <p:spPr bwMode="auto">
          <a:xfrm>
            <a:off x="0" y="0"/>
            <a:ext cx="9144000" cy="1403350"/>
          </a:xfrm>
          <a:prstGeom prst="rect">
            <a:avLst/>
          </a:prstGeom>
          <a:noFill/>
          <a:ln>
            <a:noFill/>
          </a:ln>
        </p:spPr>
      </p:pic>
      <p:pic>
        <p:nvPicPr>
          <p:cNvPr id="4" name="Imagen 3" descr="cvcxbvcb.jp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44" t="16255" r="5078" b="41564"/>
          <a:stretch/>
        </p:blipFill>
        <p:spPr>
          <a:xfrm>
            <a:off x="0" y="3573017"/>
            <a:ext cx="9180512" cy="33123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n 5" descr="fondo.jpg"/>
          <p:cNvPicPr>
            <a:picLocks noChangeAspect="1"/>
          </p:cNvPicPr>
          <p:nvPr/>
        </p:nvPicPr>
        <p:blipFill>
          <a:blip r:embed="rId2" cstate="print">
            <a:extLst>
              <a:ext uri="{28A0092B-C50C-407E-A947-70E740481C1C}">
                <a14:useLocalDpi xmlns:a14="http://schemas.microsoft.com/office/drawing/2010/main" val="0"/>
              </a:ext>
            </a:extLst>
          </a:blip>
          <a:srcRect t="2397"/>
          <a:stretch>
            <a:fillRect/>
          </a:stretch>
        </p:blipFill>
        <p:spPr bwMode="auto">
          <a:xfrm>
            <a:off x="-35719" y="0"/>
            <a:ext cx="9179719" cy="692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descr="https://scontent-b-mia.xx.fbcdn.net/hphotos-prn2/t1.0-9/1794683_1397092073894729_206034711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62" y="3156644"/>
            <a:ext cx="4809753" cy="341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1024" y="442019"/>
            <a:ext cx="349374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p:cNvSpPr txBox="1">
            <a:spLocks noChangeArrowheads="1"/>
          </p:cNvSpPr>
          <p:nvPr/>
        </p:nvSpPr>
        <p:spPr bwMode="auto">
          <a:xfrm>
            <a:off x="471042" y="644055"/>
            <a:ext cx="4404568" cy="199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s-CO" altLang="es-CO" sz="3094">
                <a:solidFill>
                  <a:schemeClr val="bg1"/>
                </a:solidFill>
                <a:effectLst>
                  <a:outerShdw blurRad="38100" dist="38100" dir="2700000" algn="tl">
                    <a:srgbClr val="C0C0C0"/>
                  </a:outerShdw>
                </a:effectLst>
                <a:latin typeface="Arial" panose="020B0604020202020204" pitchFamily="34" charset="0"/>
                <a:ea typeface="MS PGothic" panose="020B0600070205080204" pitchFamily="34" charset="-128"/>
              </a:rPr>
              <a:t>Distrito de Barranquilla,</a:t>
            </a:r>
          </a:p>
          <a:p>
            <a:pPr algn="ctr" eaLnBrk="1" hangingPunct="1"/>
            <a:r>
              <a:rPr lang="es-CO" altLang="es-CO" sz="3094">
                <a:solidFill>
                  <a:schemeClr val="bg1"/>
                </a:solidFill>
                <a:effectLst>
                  <a:outerShdw blurRad="38100" dist="38100" dir="2700000" algn="tl">
                    <a:srgbClr val="C0C0C0"/>
                  </a:outerShdw>
                </a:effectLst>
                <a:latin typeface="Arial" panose="020B0604020202020204" pitchFamily="34" charset="0"/>
                <a:ea typeface="MS PGothic" panose="020B0600070205080204" pitchFamily="34" charset="-128"/>
              </a:rPr>
              <a:t>pioneros a nivel nacional en </a:t>
            </a:r>
          </a:p>
          <a:p>
            <a:pPr algn="ctr" eaLnBrk="1" hangingPunct="1"/>
            <a:r>
              <a:rPr lang="es-CO" altLang="es-CO" sz="3094">
                <a:solidFill>
                  <a:schemeClr val="bg1"/>
                </a:solidFill>
                <a:effectLst>
                  <a:outerShdw blurRad="38100" dist="38100" dir="2700000" algn="tl">
                    <a:srgbClr val="C0C0C0"/>
                  </a:outerShdw>
                </a:effectLst>
                <a:latin typeface="Arial" panose="020B0604020202020204" pitchFamily="34" charset="0"/>
                <a:ea typeface="MS PGothic" panose="020B0600070205080204" pitchFamily="34" charset="-128"/>
              </a:rPr>
              <a:t>Innovación Comunal </a:t>
            </a:r>
          </a:p>
        </p:txBody>
      </p:sp>
      <p:grpSp>
        <p:nvGrpSpPr>
          <p:cNvPr id="35845" name="Agrupar 8"/>
          <p:cNvGrpSpPr>
            <a:grpSpLocks/>
          </p:cNvGrpSpPr>
          <p:nvPr/>
        </p:nvGrpSpPr>
        <p:grpSpPr bwMode="auto">
          <a:xfrm>
            <a:off x="5331023" y="1818308"/>
            <a:ext cx="3545086" cy="4800823"/>
            <a:chOff x="-8043216" y="-307776"/>
            <a:chExt cx="7200800" cy="9753600"/>
          </a:xfrm>
        </p:grpSpPr>
        <p:pic>
          <p:nvPicPr>
            <p:cNvPr id="35846" name="Imagen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43216" y="-307776"/>
              <a:ext cx="715264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ángulo 7"/>
            <p:cNvSpPr>
              <a:spLocks noChangeArrowheads="1"/>
            </p:cNvSpPr>
            <p:nvPr/>
          </p:nvSpPr>
          <p:spPr bwMode="auto">
            <a:xfrm>
              <a:off x="-8043216" y="5956920"/>
              <a:ext cx="7200800" cy="432048"/>
            </a:xfrm>
            <a:prstGeom prst="rect">
              <a:avLst/>
            </a:prstGeom>
            <a:solidFill>
              <a:srgbClr val="1465C1">
                <a:alpha val="10196"/>
              </a:srgbClr>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s-ES" altLang="es-CO" sz="2953"/>
            </a:p>
          </p:txBody>
        </p:sp>
      </p:grpSp>
    </p:spTree>
    <p:extLst>
      <p:ext uri="{BB962C8B-B14F-4D97-AF65-F5344CB8AC3E}">
        <p14:creationId xmlns:p14="http://schemas.microsoft.com/office/powerpoint/2010/main" val="1812697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148064" y="2584063"/>
            <a:ext cx="3744416"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smtClean="0">
                <a:ln>
                  <a:noFill/>
                </a:ln>
                <a:solidFill>
                  <a:schemeClr val="tx1"/>
                </a:solidFill>
                <a:effectLst/>
                <a:latin typeface="Baskerville Old Face"/>
                <a:ea typeface="Calibri" pitchFamily="34" charset="0"/>
                <a:cs typeface="Baskerville Old Face"/>
              </a:rPr>
              <a:t> </a:t>
            </a:r>
            <a:r>
              <a:rPr kumimoji="0" lang="es-CO" sz="1600" b="0" i="0" u="none" strike="noStrike" cap="none" normalizeH="0" baseline="0" dirty="0" smtClean="0">
                <a:ln>
                  <a:noFill/>
                </a:ln>
                <a:solidFill>
                  <a:schemeClr val="tx1"/>
                </a:solidFill>
                <a:effectLst/>
                <a:latin typeface="Baskerville Old Face"/>
                <a:ea typeface="Calibri" pitchFamily="34" charset="0"/>
                <a:cs typeface="Baskerville Old Face"/>
                <a:hlinkClick r:id="rId2"/>
              </a:rPr>
              <a:t>http://www.youtube.com/watch?v=-mj9YLDDHE8&amp;list=PLhTx9maDqE9La5wIwjMHO5qHTdZ2GSAxS</a:t>
            </a:r>
            <a:endParaRPr kumimoji="0" lang="es-CO" sz="1600" b="0" i="0" u="none" strike="noStrike" cap="none" normalizeH="0" baseline="0" dirty="0" smtClean="0">
              <a:ln>
                <a:noFill/>
              </a:ln>
              <a:solidFill>
                <a:schemeClr val="tx1"/>
              </a:solidFill>
              <a:effectLst/>
              <a:latin typeface="Baskerville Old Face"/>
              <a:ea typeface="Calibri" pitchFamily="34" charset="0"/>
              <a:cs typeface="Baskerville Old Face"/>
            </a:endParaRPr>
          </a:p>
          <a:p>
            <a:pPr marL="0" marR="0" lvl="0" indent="0" algn="r" defTabSz="914400" rtl="0" eaLnBrk="1" fontAlgn="base" latinLnBrk="0" hangingPunct="1">
              <a:lnSpc>
                <a:spcPct val="100000"/>
              </a:lnSpc>
              <a:spcBef>
                <a:spcPct val="0"/>
              </a:spcBef>
              <a:spcAft>
                <a:spcPct val="0"/>
              </a:spcAft>
              <a:buClrTx/>
              <a:buSzTx/>
              <a:buFontTx/>
              <a:buNone/>
              <a:tabLst/>
            </a:pPr>
            <a:endParaRPr lang="es-ES" sz="1600" dirty="0">
              <a:latin typeface="Baskerville Old Face"/>
              <a:cs typeface="Baskerville Old Face"/>
            </a:endParaRPr>
          </a:p>
          <a:p>
            <a:pPr algn="r"/>
            <a:r>
              <a:rPr lang="es-CO" sz="1600" u="sng" dirty="0">
                <a:latin typeface="Baskerville Old Face"/>
                <a:cs typeface="Baskerville Old Face"/>
                <a:hlinkClick r:id="rId3"/>
              </a:rPr>
              <a:t>http://colombiadigital.net/experiencias/casos-de-exito/item/5676-inclusion-digital-y-liderazgo-en-colombia.html</a:t>
            </a:r>
            <a:endParaRPr lang="es-CO" sz="1600" dirty="0">
              <a:latin typeface="Baskerville Old Face"/>
              <a:cs typeface="Baskerville Old Face"/>
            </a:endParaRPr>
          </a:p>
          <a:p>
            <a:pPr algn="r"/>
            <a:r>
              <a:rPr lang="es-CO" sz="1600" dirty="0">
                <a:latin typeface="Baskerville Old Face"/>
                <a:cs typeface="Baskerville Old Face"/>
              </a:rPr>
              <a:t>  </a:t>
            </a:r>
          </a:p>
          <a:p>
            <a:pPr algn="r"/>
            <a:r>
              <a:rPr lang="es-CO" sz="1600" u="sng" dirty="0" smtClean="0">
                <a:latin typeface="Baskerville Old Face"/>
                <a:cs typeface="Baskerville Old Face"/>
                <a:hlinkClick r:id="rId2"/>
              </a:rPr>
              <a:t>http</a:t>
            </a:r>
            <a:r>
              <a:rPr lang="es-CO" sz="1600" u="sng" dirty="0">
                <a:latin typeface="Baskerville Old Face"/>
                <a:cs typeface="Baskerville Old Face"/>
                <a:hlinkClick r:id="rId2"/>
              </a:rPr>
              <a:t>://www.youtube.com/watch?v=-mj9YLDDHE8&amp;list=PLhTx9maDqE9La5wIwjMHO5qHTdZ2GSAxS</a:t>
            </a:r>
            <a:endParaRPr lang="es-CO" sz="1600" dirty="0">
              <a:latin typeface="Baskerville Old Face"/>
              <a:cs typeface="Baskerville Old Face"/>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Baskerville Old Face"/>
              <a:cs typeface="Baskerville Old Face"/>
            </a:endParaRPr>
          </a:p>
        </p:txBody>
      </p:sp>
      <p:pic>
        <p:nvPicPr>
          <p:cNvPr id="6" name="0 Imagen" descr="heat.jpg"/>
          <p:cNvPicPr>
            <a:picLocks noChangeAspect="1" noChangeArrowheads="1"/>
          </p:cNvPicPr>
          <p:nvPr/>
        </p:nvPicPr>
        <p:blipFill>
          <a:blip r:embed="rId4" cstate="print"/>
          <a:srcRect t="26425" b="9209"/>
          <a:stretch>
            <a:fillRect/>
          </a:stretch>
        </p:blipFill>
        <p:spPr bwMode="auto">
          <a:xfrm>
            <a:off x="0" y="0"/>
            <a:ext cx="9144000" cy="1403350"/>
          </a:xfrm>
          <a:prstGeom prst="rect">
            <a:avLst/>
          </a:prstGeom>
          <a:noFill/>
          <a:ln>
            <a:noFill/>
          </a:ln>
        </p:spPr>
      </p:pic>
      <p:pic>
        <p:nvPicPr>
          <p:cNvPr id="2" name="Imagen 1" descr="Sin títul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1412776"/>
            <a:ext cx="7205472" cy="1048512"/>
          </a:xfrm>
          <a:prstGeom prst="rect">
            <a:avLst/>
          </a:prstGeom>
          <a:effectLst>
            <a:outerShdw blurRad="50800" dist="38100" dir="5400000" algn="t" rotWithShape="0">
              <a:prstClr val="black">
                <a:alpha val="40000"/>
              </a:prstClr>
            </a:outerShdw>
          </a:effectLst>
        </p:spPr>
      </p:pic>
      <p:pic>
        <p:nvPicPr>
          <p:cNvPr id="3" name="Imagen 2" descr="Sin título.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983" y="1340768"/>
            <a:ext cx="4647033" cy="551723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descr="heat.jpg"/>
          <p:cNvPicPr>
            <a:picLocks noChangeAspect="1" noChangeArrowheads="1"/>
          </p:cNvPicPr>
          <p:nvPr/>
        </p:nvPicPr>
        <p:blipFill>
          <a:blip r:embed="rId2" cstate="print"/>
          <a:srcRect t="26425" b="9209"/>
          <a:stretch>
            <a:fillRect/>
          </a:stretch>
        </p:blipFill>
        <p:spPr bwMode="auto">
          <a:xfrm>
            <a:off x="0" y="0"/>
            <a:ext cx="9144000" cy="1403350"/>
          </a:xfrm>
          <a:prstGeom prst="rect">
            <a:avLst/>
          </a:prstGeom>
          <a:noFill/>
          <a:ln>
            <a:noFill/>
          </a:ln>
        </p:spPr>
      </p:pic>
      <p:pic>
        <p:nvPicPr>
          <p:cNvPr id="5" name="2 Imagen" descr="foot.jpg"/>
          <p:cNvPicPr>
            <a:picLocks noChangeAspect="1" noChangeArrowheads="1"/>
          </p:cNvPicPr>
          <p:nvPr/>
        </p:nvPicPr>
        <p:blipFill>
          <a:blip r:embed="rId3" cstate="print">
            <a:alphaModFix amt="52000"/>
          </a:blip>
          <a:srcRect t="28026" b="6406"/>
          <a:stretch>
            <a:fillRect/>
          </a:stretch>
        </p:blipFill>
        <p:spPr bwMode="auto">
          <a:xfrm>
            <a:off x="0" y="5435600"/>
            <a:ext cx="9144000" cy="1422400"/>
          </a:xfrm>
          <a:prstGeom prst="rect">
            <a:avLst/>
          </a:prstGeom>
          <a:noFill/>
          <a:ln>
            <a:noFill/>
          </a:ln>
        </p:spPr>
      </p:pic>
      <p:sp>
        <p:nvSpPr>
          <p:cNvPr id="11266" name="Rectangle 1"/>
          <p:cNvSpPr>
            <a:spLocks noGrp="1" noChangeArrowheads="1"/>
          </p:cNvSpPr>
          <p:nvPr>
            <p:ph type="title"/>
          </p:nvPr>
        </p:nvSpPr>
        <p:spPr>
          <a:xfrm>
            <a:off x="1043608" y="1242169"/>
            <a:ext cx="7358063" cy="1178719"/>
          </a:xfrm>
        </p:spPr>
        <p:txBody>
          <a:bodyPr/>
          <a:lstStyle/>
          <a:p>
            <a:pPr eaLnBrk="1" hangingPunct="1"/>
            <a:r>
              <a:rPr lang="es-CO" altLang="es-CO" sz="2812" b="1" dirty="0"/>
              <a:t>FORTALECIMIENTO INSTITUCIONAL DE LAS ORGANIZACIONES SOCIALES Y COMUNITARIAS</a:t>
            </a:r>
            <a:endParaRPr lang="es-CO" altLang="es-CO" sz="2812" dirty="0">
              <a:solidFill>
                <a:srgbClr val="005FA0"/>
              </a:solidFill>
            </a:endParaRPr>
          </a:p>
        </p:txBody>
      </p:sp>
      <p:sp>
        <p:nvSpPr>
          <p:cNvPr id="11267" name="Rectangle 2"/>
          <p:cNvSpPr>
            <a:spLocks noGrp="1" noChangeArrowheads="1"/>
          </p:cNvSpPr>
          <p:nvPr>
            <p:ph type="body" idx="1"/>
          </p:nvPr>
        </p:nvSpPr>
        <p:spPr>
          <a:xfrm>
            <a:off x="312539" y="2348880"/>
            <a:ext cx="8518922" cy="3857625"/>
          </a:xfrm>
        </p:spPr>
        <p:txBody>
          <a:bodyPr>
            <a:normAutofit/>
          </a:bodyPr>
          <a:lstStyle/>
          <a:p>
            <a:pPr algn="just"/>
            <a:r>
              <a:rPr lang="es-CO" altLang="es-CO" sz="1800" dirty="0">
                <a:latin typeface="Gill Sans"/>
              </a:rPr>
              <a:t>Durante el año </a:t>
            </a:r>
            <a:r>
              <a:rPr lang="es-CO" altLang="es-CO" sz="1800" dirty="0" smtClean="0">
                <a:latin typeface="Gill Sans"/>
              </a:rPr>
              <a:t>2015 </a:t>
            </a:r>
            <a:r>
              <a:rPr lang="es-CO" altLang="es-CO" sz="1800" dirty="0">
                <a:latin typeface="Gill Sans"/>
              </a:rPr>
              <a:t>logramos diagnosticar el 75% de las Juntas de acción comunal, en el marco de la estrategia </a:t>
            </a:r>
            <a:r>
              <a:rPr lang="es-CO" altLang="es-CO" sz="1800" b="1" dirty="0">
                <a:latin typeface="Gill Sans"/>
              </a:rPr>
              <a:t>Plan de Mejoramiento Comunal</a:t>
            </a:r>
            <a:r>
              <a:rPr lang="es-CO" altLang="es-CO" sz="1800" dirty="0">
                <a:latin typeface="Gill Sans"/>
              </a:rPr>
              <a:t>, liderada por esta oficina. Proceso en el cual obtuvimos un documento en el que se describe el funcionamiento actual de las Juntas de Acción Comunal del Distrito de Barranquilla.</a:t>
            </a:r>
          </a:p>
          <a:p>
            <a:pPr algn="just"/>
            <a:r>
              <a:rPr lang="es-CO" altLang="es-CO" sz="1800" dirty="0">
                <a:latin typeface="Gill Sans"/>
              </a:rPr>
              <a:t>Realizamos seguimiento al funcionamiento de 31 Juntas de Acción comunal incluidas en la estrategia Plan de mejoramiento en cumplimiento del decreto reglamentario 890 de 2008.</a:t>
            </a:r>
          </a:p>
          <a:p>
            <a:pPr algn="just"/>
            <a:r>
              <a:rPr lang="es-CO" altLang="es-CO" sz="1800" dirty="0">
                <a:latin typeface="Gill Sans"/>
              </a:rPr>
              <a:t>Se inicio la puesta en marcha del Plan de mejoramiento con 5 juntas de acción comunal, como experiencia piloto, con la finalidad de replicar su exitoso funcionamiento al resto de Juntas</a:t>
            </a:r>
          </a:p>
        </p:txBody>
      </p:sp>
    </p:spTree>
    <p:extLst>
      <p:ext uri="{BB962C8B-B14F-4D97-AF65-F5344CB8AC3E}">
        <p14:creationId xmlns:p14="http://schemas.microsoft.com/office/powerpoint/2010/main" val="121462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0 Imagen" descr="heat.jpg"/>
          <p:cNvPicPr>
            <a:picLocks noChangeAspect="1" noChangeArrowheads="1"/>
          </p:cNvPicPr>
          <p:nvPr/>
        </p:nvPicPr>
        <p:blipFill>
          <a:blip r:embed="rId2" cstate="print"/>
          <a:srcRect t="26425" b="9209"/>
          <a:stretch>
            <a:fillRect/>
          </a:stretch>
        </p:blipFill>
        <p:spPr bwMode="auto">
          <a:xfrm>
            <a:off x="0" y="0"/>
            <a:ext cx="9144000" cy="1403350"/>
          </a:xfrm>
          <a:prstGeom prst="rect">
            <a:avLst/>
          </a:prstGeom>
          <a:noFill/>
          <a:ln>
            <a:noFill/>
          </a:ln>
        </p:spPr>
      </p:pic>
      <p:pic>
        <p:nvPicPr>
          <p:cNvPr id="2051" name="2 Imagen" descr="foot.jpg"/>
          <p:cNvPicPr>
            <a:picLocks noChangeAspect="1" noChangeArrowheads="1"/>
          </p:cNvPicPr>
          <p:nvPr/>
        </p:nvPicPr>
        <p:blipFill>
          <a:blip r:embed="rId3" cstate="print">
            <a:alphaModFix amt="52000"/>
          </a:blip>
          <a:srcRect t="28026" b="6406"/>
          <a:stretch>
            <a:fillRect/>
          </a:stretch>
        </p:blipFill>
        <p:spPr bwMode="auto">
          <a:xfrm>
            <a:off x="0" y="5435600"/>
            <a:ext cx="9144000" cy="1422400"/>
          </a:xfrm>
          <a:prstGeom prst="rect">
            <a:avLst/>
          </a:prstGeom>
          <a:noFill/>
          <a:ln>
            <a:noFill/>
          </a:ln>
        </p:spPr>
      </p:pic>
      <p:sp>
        <p:nvSpPr>
          <p:cNvPr id="2052" name="Rectangle 1029"/>
          <p:cNvSpPr>
            <a:spLocks noChangeArrowheads="1"/>
          </p:cNvSpPr>
          <p:nvPr/>
        </p:nvSpPr>
        <p:spPr bwMode="auto">
          <a:xfrm>
            <a:off x="2843808" y="1340768"/>
            <a:ext cx="5976664" cy="1077218"/>
          </a:xfrm>
          <a:prstGeom prst="rect">
            <a:avLst/>
          </a:prstGeom>
          <a:noFill/>
          <a:ln w="9525">
            <a:noFill/>
            <a:miter lim="800000"/>
            <a:headEnd/>
            <a:tailEnd/>
          </a:ln>
        </p:spPr>
        <p:txBody>
          <a:bodyPr wrap="square">
            <a:spAutoFit/>
          </a:bodyPr>
          <a:lstStyle/>
          <a:p>
            <a:pPr algn="r"/>
            <a:r>
              <a:rPr lang="es-ES" sz="1600" b="1" dirty="0" smtClean="0">
                <a:latin typeface="Gill Sans"/>
                <a:cs typeface="Baskerville Old Face"/>
              </a:rPr>
              <a:t>Dependencia </a:t>
            </a:r>
          </a:p>
          <a:p>
            <a:pPr algn="r"/>
            <a:r>
              <a:rPr lang="es-ES" sz="1600" b="1" dirty="0" smtClean="0">
                <a:latin typeface="Gill Sans"/>
                <a:cs typeface="Baskerville Old Face"/>
              </a:rPr>
              <a:t>Secretaría </a:t>
            </a:r>
            <a:r>
              <a:rPr lang="es-ES" sz="1600" b="1" dirty="0">
                <a:latin typeface="Gill Sans"/>
                <a:cs typeface="Baskerville Old Face"/>
              </a:rPr>
              <a:t>de Gobierno</a:t>
            </a:r>
          </a:p>
          <a:p>
            <a:pPr algn="r"/>
            <a:r>
              <a:rPr lang="es-ES" sz="1600" dirty="0">
                <a:solidFill>
                  <a:srgbClr val="595959"/>
                </a:solidFill>
                <a:latin typeface="Gill Sans"/>
                <a:cs typeface="Baskerville Old Face"/>
              </a:rPr>
              <a:t>Programa: Fortalecimiento de la Participación Ciudadana</a:t>
            </a:r>
          </a:p>
          <a:p>
            <a:pPr algn="r">
              <a:buFont typeface="Arial" charset="0"/>
              <a:buChar char="•"/>
            </a:pPr>
            <a:r>
              <a:rPr lang="es-ES" sz="1600" dirty="0">
                <a:solidFill>
                  <a:srgbClr val="595959"/>
                </a:solidFill>
                <a:latin typeface="Gill Sans"/>
                <a:cs typeface="Baskerville Old Face"/>
              </a:rPr>
              <a:t>50 JAC fortalecidas</a:t>
            </a:r>
          </a:p>
        </p:txBody>
      </p:sp>
      <p:graphicFrame>
        <p:nvGraphicFramePr>
          <p:cNvPr id="8" name="7 Tabla"/>
          <p:cNvGraphicFramePr>
            <a:graphicFrameLocks noGrp="1"/>
          </p:cNvGraphicFramePr>
          <p:nvPr>
            <p:extLst>
              <p:ext uri="{D42A27DB-BD31-4B8C-83A1-F6EECF244321}">
                <p14:modId xmlns:p14="http://schemas.microsoft.com/office/powerpoint/2010/main" val="3639256051"/>
              </p:ext>
            </p:extLst>
          </p:nvPr>
        </p:nvGraphicFramePr>
        <p:xfrm>
          <a:off x="395536" y="2668000"/>
          <a:ext cx="4464744" cy="2777224"/>
        </p:xfrm>
        <a:graphic>
          <a:graphicData uri="http://schemas.openxmlformats.org/drawingml/2006/table">
            <a:tbl>
              <a:tblPr/>
              <a:tblGrid>
                <a:gridCol w="1606807"/>
                <a:gridCol w="913721"/>
                <a:gridCol w="1080120"/>
                <a:gridCol w="864096"/>
              </a:tblGrid>
              <a:tr h="334266">
                <a:tc>
                  <a:txBody>
                    <a:bodyPr/>
                    <a:lstStyle/>
                    <a:p>
                      <a:pPr>
                        <a:lnSpc>
                          <a:spcPct val="115000"/>
                        </a:lnSpc>
                        <a:spcAft>
                          <a:spcPts val="1000"/>
                        </a:spcAft>
                      </a:pPr>
                      <a:r>
                        <a:rPr lang="es-ES" sz="1800" b="1" dirty="0" smtClean="0">
                          <a:solidFill>
                            <a:srgbClr val="000000"/>
                          </a:solidFill>
                          <a:latin typeface="Arial Narrow"/>
                          <a:ea typeface="Calibri"/>
                          <a:cs typeface="Times New Roman"/>
                        </a:rPr>
                        <a:t>Período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dirty="0" smtClean="0">
                          <a:solidFill>
                            <a:srgbClr val="000000"/>
                          </a:solidFill>
                          <a:latin typeface="Arial Narrow"/>
                          <a:ea typeface="Calibri"/>
                          <a:cs typeface="Times New Roman"/>
                        </a:rPr>
                        <a:t>Meta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dirty="0" smtClean="0">
                          <a:solidFill>
                            <a:srgbClr val="000000"/>
                          </a:solidFill>
                          <a:latin typeface="Arial Narrow"/>
                          <a:ea typeface="Calibri"/>
                          <a:cs typeface="Times New Roman"/>
                        </a:rPr>
                        <a:t>Resultado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800" b="1" dirty="0" smtClean="0">
                          <a:solidFill>
                            <a:srgbClr val="000000"/>
                          </a:solidFill>
                          <a:latin typeface="Arial Narrow"/>
                          <a:ea typeface="Calibri"/>
                          <a:cs typeface="Times New Roman"/>
                        </a:rPr>
                        <a:t>Avance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85814">
                <a:tc>
                  <a:txBody>
                    <a:bodyPr/>
                    <a:lstStyle/>
                    <a:p>
                      <a:pPr marL="0" algn="l" defTabSz="914400" rtl="0" eaLnBrk="1" latinLnBrk="0" hangingPunct="1">
                        <a:lnSpc>
                          <a:spcPct val="115000"/>
                        </a:lnSpc>
                        <a:spcAft>
                          <a:spcPts val="1000"/>
                        </a:spcAft>
                      </a:pPr>
                      <a:r>
                        <a:rPr lang="es-ES" sz="1800" b="1" kern="1200" dirty="0">
                          <a:solidFill>
                            <a:srgbClr val="000000"/>
                          </a:solidFill>
                          <a:latin typeface="Arial Narrow"/>
                          <a:ea typeface="Calibri"/>
                          <a:cs typeface="Times New Roman"/>
                        </a:rPr>
                        <a:t>Línea </a:t>
                      </a:r>
                      <a:r>
                        <a:rPr lang="es-ES" sz="1800" b="1" kern="1200" dirty="0" smtClean="0">
                          <a:solidFill>
                            <a:srgbClr val="000000"/>
                          </a:solidFill>
                          <a:latin typeface="Arial Narrow"/>
                          <a:ea typeface="Calibri"/>
                          <a:cs typeface="Times New Roman"/>
                        </a:rPr>
                        <a:t>base 2011 </a:t>
                      </a:r>
                      <a:endParaRPr lang="es-ES" sz="1800" b="1"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ND</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lnSpc>
                          <a:spcPct val="115000"/>
                        </a:lnSpc>
                        <a:spcAft>
                          <a:spcPts val="1000"/>
                        </a:spcAft>
                      </a:pP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endParaRPr lang="es-ES" sz="1100" dirty="0">
                        <a:solidFill>
                          <a:srgbClr val="000000"/>
                        </a:solidFill>
                        <a:latin typeface="Calibri"/>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32048">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2012</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chemeClr val="tx1"/>
                          </a:solidFill>
                          <a:latin typeface="Arial Narrow"/>
                          <a:ea typeface="Calibri"/>
                          <a:cs typeface="Times New Roman"/>
                        </a:rPr>
                        <a:t>41</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82%</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06274">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2013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20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165</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825% </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06274">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2014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30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106</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353%</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06274">
                <a:tc>
                  <a:txBody>
                    <a:bodyPr/>
                    <a:lstStyle/>
                    <a:p>
                      <a:pPr>
                        <a:lnSpc>
                          <a:spcPct val="115000"/>
                        </a:lnSpc>
                        <a:spcAft>
                          <a:spcPts val="1000"/>
                        </a:spcAft>
                      </a:pPr>
                      <a:r>
                        <a:rPr lang="es-ES" sz="1800" b="1" dirty="0">
                          <a:solidFill>
                            <a:srgbClr val="000000"/>
                          </a:solidFill>
                          <a:latin typeface="Arial Narrow"/>
                          <a:ea typeface="Calibri"/>
                          <a:cs typeface="Times New Roman"/>
                        </a:rPr>
                        <a:t>Año </a:t>
                      </a:r>
                      <a:r>
                        <a:rPr lang="es-ES" sz="1800" b="1" dirty="0" smtClean="0">
                          <a:solidFill>
                            <a:srgbClr val="000000"/>
                          </a:solidFill>
                          <a:latin typeface="Arial Narrow"/>
                          <a:ea typeface="Calibri"/>
                          <a:cs typeface="Times New Roman"/>
                        </a:rPr>
                        <a:t>2015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106</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353%</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06274">
                <a:tc>
                  <a:txBody>
                    <a:bodyPr/>
                    <a:lstStyle/>
                    <a:p>
                      <a:pPr>
                        <a:lnSpc>
                          <a:spcPct val="115000"/>
                        </a:lnSpc>
                        <a:spcAft>
                          <a:spcPts val="1000"/>
                        </a:spcAft>
                      </a:pPr>
                      <a:r>
                        <a:rPr lang="es-ES" sz="1800" b="1" dirty="0">
                          <a:solidFill>
                            <a:srgbClr val="000000"/>
                          </a:solidFill>
                          <a:latin typeface="Arial Narrow"/>
                          <a:ea typeface="Calibri"/>
                          <a:cs typeface="Times New Roman"/>
                        </a:rPr>
                        <a:t>Cuatrienio: </a:t>
                      </a:r>
                      <a:endParaRPr lang="es-ES" sz="1100" dirty="0">
                        <a:solidFill>
                          <a:srgbClr val="000000"/>
                        </a:solidFill>
                        <a:latin typeface="Calibri"/>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800" kern="1200" dirty="0" smtClean="0">
                          <a:solidFill>
                            <a:srgbClr val="000000"/>
                          </a:solidFill>
                          <a:latin typeface="Arial Narrow"/>
                          <a:ea typeface="Calibri"/>
                          <a:cs typeface="Times New Roman"/>
                        </a:rPr>
                        <a:t>50</a:t>
                      </a: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165</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800" kern="1200" dirty="0" smtClean="0">
                          <a:solidFill>
                            <a:srgbClr val="000000"/>
                          </a:solidFill>
                          <a:latin typeface="Arial Narrow"/>
                          <a:ea typeface="Calibri"/>
                          <a:cs typeface="Times New Roman"/>
                        </a:rPr>
                        <a:t>330%</a:t>
                      </a:r>
                      <a:endParaRPr lang="es-ES" sz="1800" kern="1200" dirty="0">
                        <a:solidFill>
                          <a:srgbClr val="000000"/>
                        </a:solidFill>
                        <a:latin typeface="Arial Narrow"/>
                        <a:ea typeface="Calibri"/>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3" name="CuadroTexto 2"/>
          <p:cNvSpPr txBox="1"/>
          <p:nvPr/>
        </p:nvSpPr>
        <p:spPr>
          <a:xfrm>
            <a:off x="5508104" y="2614260"/>
            <a:ext cx="3096344" cy="3539430"/>
          </a:xfrm>
          <a:prstGeom prst="rect">
            <a:avLst/>
          </a:prstGeom>
          <a:noFill/>
        </p:spPr>
        <p:txBody>
          <a:bodyPr wrap="square" rtlCol="0">
            <a:spAutoFit/>
          </a:bodyPr>
          <a:lstStyle/>
          <a:p>
            <a:pPr marL="285750" indent="-285750" algn="just">
              <a:buFont typeface="Wingdings" charset="2"/>
              <a:buChar char="u"/>
            </a:pPr>
            <a:r>
              <a:rPr lang="es-CO" sz="1600" dirty="0">
                <a:latin typeface="Gill Sans"/>
                <a:cs typeface="Baskerville Old Face"/>
              </a:rPr>
              <a:t>Se fortalecieron con la estrategia PMC 165 Juntas de Acción </a:t>
            </a:r>
            <a:r>
              <a:rPr lang="es-CO" sz="1600" dirty="0" smtClean="0">
                <a:latin typeface="Gill Sans"/>
                <a:cs typeface="Baskerville Old Face"/>
              </a:rPr>
              <a:t>Comunal</a:t>
            </a:r>
          </a:p>
          <a:p>
            <a:pPr marL="285750" indent="-285750" algn="just">
              <a:buFont typeface="Wingdings" charset="2"/>
              <a:buChar char="u"/>
            </a:pPr>
            <a:r>
              <a:rPr lang="es-ES" sz="1600" dirty="0" smtClean="0">
                <a:latin typeface="Gill Sans"/>
                <a:cs typeface="Baskerville Old Face"/>
              </a:rPr>
              <a:t>Nos </a:t>
            </a:r>
            <a:r>
              <a:rPr lang="es-ES" sz="1600" dirty="0">
                <a:latin typeface="Gill Sans"/>
                <a:cs typeface="Baskerville Old Face"/>
              </a:rPr>
              <a:t>encontramos en la construcción de 106 de Planes de mejoramiento para las Juntas de Acción </a:t>
            </a:r>
            <a:r>
              <a:rPr lang="es-ES" sz="1600" dirty="0" smtClean="0">
                <a:latin typeface="Gill Sans"/>
                <a:cs typeface="Baskerville Old Face"/>
              </a:rPr>
              <a:t>Comunal</a:t>
            </a:r>
          </a:p>
          <a:p>
            <a:pPr marL="285750" indent="-285750" algn="just">
              <a:buFont typeface="Wingdings" charset="2"/>
              <a:buChar char="u"/>
            </a:pPr>
            <a:r>
              <a:rPr lang="es-ES" sz="1600" dirty="0" smtClean="0">
                <a:latin typeface="Gill Sans"/>
                <a:cs typeface="Baskerville Old Face"/>
              </a:rPr>
              <a:t>Estamos </a:t>
            </a:r>
            <a:r>
              <a:rPr lang="es-ES" sz="1600" dirty="0">
                <a:latin typeface="Gill Sans"/>
                <a:cs typeface="Baskerville Old Face"/>
              </a:rPr>
              <a:t>diagnosticando 59 Juntas de Acción Comunal para la construcción de su Planes de mejoramiento Comunal</a:t>
            </a:r>
            <a:endParaRPr lang="es-CO" sz="1600" dirty="0">
              <a:latin typeface="Gill Sans"/>
              <a:cs typeface="Baskerville Old Face"/>
            </a:endParaRPr>
          </a:p>
          <a:p>
            <a:pPr algn="just"/>
            <a:endParaRPr lang="es-ES" sz="1600" dirty="0">
              <a:latin typeface="Gill Sans"/>
              <a:cs typeface="Baskerville Old Face"/>
            </a:endParaRPr>
          </a:p>
        </p:txBody>
      </p:sp>
      <p:pic>
        <p:nvPicPr>
          <p:cNvPr id="4" name="Imagen 3" descr="S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1484784"/>
            <a:ext cx="2115312" cy="932688"/>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091"/>
            <a:ext cx="8761536" cy="670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80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0 Imagen" descr="heat.jpg"/>
          <p:cNvPicPr>
            <a:picLocks noChangeAspect="1" noChangeArrowheads="1"/>
          </p:cNvPicPr>
          <p:nvPr/>
        </p:nvPicPr>
        <p:blipFill>
          <a:blip r:embed="rId2" cstate="print"/>
          <a:srcRect t="26425" b="9209"/>
          <a:stretch>
            <a:fillRect/>
          </a:stretch>
        </p:blipFill>
        <p:spPr bwMode="auto">
          <a:xfrm>
            <a:off x="0" y="0"/>
            <a:ext cx="9144000" cy="1403350"/>
          </a:xfrm>
          <a:prstGeom prst="rect">
            <a:avLst/>
          </a:prstGeom>
          <a:noFill/>
          <a:ln>
            <a:noFill/>
          </a:ln>
        </p:spPr>
      </p:pic>
      <p:pic>
        <p:nvPicPr>
          <p:cNvPr id="3075" name="2 Imagen" descr="foot.jpg"/>
          <p:cNvPicPr>
            <a:picLocks noChangeAspect="1" noChangeArrowheads="1"/>
          </p:cNvPicPr>
          <p:nvPr/>
        </p:nvPicPr>
        <p:blipFill>
          <a:blip r:embed="rId3" cstate="print">
            <a:alphaModFix amt="65000"/>
          </a:blip>
          <a:srcRect t="28026" b="6406"/>
          <a:stretch>
            <a:fillRect/>
          </a:stretch>
        </p:blipFill>
        <p:spPr bwMode="auto">
          <a:xfrm>
            <a:off x="0" y="5435600"/>
            <a:ext cx="9144000" cy="1422400"/>
          </a:xfrm>
          <a:prstGeom prst="rect">
            <a:avLst/>
          </a:prstGeom>
          <a:noFill/>
          <a:ln>
            <a:noFill/>
          </a:ln>
        </p:spPr>
      </p:pic>
      <p:sp>
        <p:nvSpPr>
          <p:cNvPr id="3076" name="Rectangle 1029"/>
          <p:cNvSpPr>
            <a:spLocks noChangeArrowheads="1"/>
          </p:cNvSpPr>
          <p:nvPr/>
        </p:nvSpPr>
        <p:spPr bwMode="auto">
          <a:xfrm>
            <a:off x="179512" y="1268760"/>
            <a:ext cx="8605838" cy="1323439"/>
          </a:xfrm>
          <a:prstGeom prst="rect">
            <a:avLst/>
          </a:prstGeom>
          <a:noFill/>
          <a:ln w="9525">
            <a:noFill/>
            <a:miter lim="800000"/>
            <a:headEnd/>
            <a:tailEnd/>
          </a:ln>
        </p:spPr>
        <p:txBody>
          <a:bodyPr>
            <a:spAutoFit/>
          </a:bodyPr>
          <a:lstStyle/>
          <a:p>
            <a:pPr algn="r"/>
            <a:r>
              <a:rPr lang="es-ES" sz="1600" b="1" dirty="0" smtClean="0">
                <a:latin typeface="Gill Sans"/>
                <a:cs typeface="Baskerville Old Face"/>
              </a:rPr>
              <a:t>Dependencia </a:t>
            </a:r>
          </a:p>
          <a:p>
            <a:pPr algn="r"/>
            <a:r>
              <a:rPr lang="es-ES" sz="1600" b="1" dirty="0" smtClean="0">
                <a:latin typeface="Gill Sans"/>
                <a:cs typeface="Baskerville Old Face"/>
              </a:rPr>
              <a:t>Secretaría </a:t>
            </a:r>
            <a:r>
              <a:rPr lang="es-ES" sz="1600" b="1" dirty="0">
                <a:latin typeface="Gill Sans"/>
                <a:cs typeface="Baskerville Old Face"/>
              </a:rPr>
              <a:t>de Gobierno</a:t>
            </a:r>
          </a:p>
          <a:p>
            <a:pPr algn="r"/>
            <a:r>
              <a:rPr lang="es-ES" sz="1600" dirty="0">
                <a:solidFill>
                  <a:srgbClr val="595959"/>
                </a:solidFill>
                <a:latin typeface="Gill Sans"/>
                <a:cs typeface="Baskerville Old Face"/>
              </a:rPr>
              <a:t>Programa: Fortalecimiento de la Participación Ciudadana</a:t>
            </a:r>
          </a:p>
          <a:p>
            <a:pPr algn="r">
              <a:buFont typeface="Arial" charset="0"/>
              <a:buChar char="•"/>
            </a:pPr>
            <a:r>
              <a:rPr lang="es-ES" sz="1600" dirty="0">
                <a:solidFill>
                  <a:srgbClr val="595959"/>
                </a:solidFill>
                <a:latin typeface="Gill Sans"/>
                <a:cs typeface="Baskerville Old Face"/>
              </a:rPr>
              <a:t>Capacitar 2500 personas de grupos poblacionales y </a:t>
            </a:r>
            <a:endParaRPr lang="es-ES" sz="1600" dirty="0" smtClean="0">
              <a:solidFill>
                <a:srgbClr val="595959"/>
              </a:solidFill>
              <a:latin typeface="Gill Sans"/>
              <a:cs typeface="Baskerville Old Face"/>
            </a:endParaRPr>
          </a:p>
          <a:p>
            <a:pPr algn="r"/>
            <a:r>
              <a:rPr lang="es-ES" sz="1600" dirty="0" smtClean="0">
                <a:solidFill>
                  <a:srgbClr val="595959"/>
                </a:solidFill>
                <a:latin typeface="Gill Sans"/>
                <a:cs typeface="Baskerville Old Face"/>
              </a:rPr>
              <a:t>dirigentes </a:t>
            </a:r>
            <a:r>
              <a:rPr lang="es-ES" sz="1600" dirty="0">
                <a:solidFill>
                  <a:srgbClr val="595959"/>
                </a:solidFill>
                <a:latin typeface="Gill Sans"/>
                <a:cs typeface="Baskerville Old Face"/>
              </a:rPr>
              <a:t>cívicos en procesos de participación</a:t>
            </a:r>
          </a:p>
        </p:txBody>
      </p:sp>
      <p:graphicFrame>
        <p:nvGraphicFramePr>
          <p:cNvPr id="8" name="7 Tabla"/>
          <p:cNvGraphicFramePr>
            <a:graphicFrameLocks noGrp="1"/>
          </p:cNvGraphicFramePr>
          <p:nvPr>
            <p:extLst>
              <p:ext uri="{D42A27DB-BD31-4B8C-83A1-F6EECF244321}">
                <p14:modId xmlns:p14="http://schemas.microsoft.com/office/powerpoint/2010/main" val="840930418"/>
              </p:ext>
            </p:extLst>
          </p:nvPr>
        </p:nvGraphicFramePr>
        <p:xfrm>
          <a:off x="323528" y="2870333"/>
          <a:ext cx="4272992" cy="2574891"/>
        </p:xfrm>
        <a:graphic>
          <a:graphicData uri="http://schemas.openxmlformats.org/drawingml/2006/table">
            <a:tbl>
              <a:tblPr/>
              <a:tblGrid>
                <a:gridCol w="1489744"/>
                <a:gridCol w="847152"/>
                <a:gridCol w="1068191"/>
                <a:gridCol w="867905"/>
              </a:tblGrid>
              <a:tr h="309913">
                <a:tc>
                  <a:txBody>
                    <a:bodyPr/>
                    <a:lstStyle/>
                    <a:p>
                      <a:pPr>
                        <a:lnSpc>
                          <a:spcPct val="115000"/>
                        </a:lnSpc>
                        <a:spcAft>
                          <a:spcPts val="1000"/>
                        </a:spcAft>
                      </a:pPr>
                      <a:r>
                        <a:rPr lang="es-ES" sz="1700" b="1" dirty="0" smtClean="0">
                          <a:solidFill>
                            <a:srgbClr val="000000"/>
                          </a:solidFill>
                          <a:latin typeface="Arial Narrow"/>
                          <a:ea typeface="Calibri"/>
                          <a:cs typeface="Times New Roman"/>
                        </a:rPr>
                        <a:t>Período </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700" b="1" smtClean="0">
                          <a:solidFill>
                            <a:srgbClr val="000000"/>
                          </a:solidFill>
                          <a:latin typeface="Arial Narrow"/>
                          <a:ea typeface="Calibri"/>
                          <a:cs typeface="Times New Roman"/>
                        </a:rPr>
                        <a:t>Meta </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700" b="1" dirty="0" smtClean="0">
                          <a:solidFill>
                            <a:srgbClr val="000000"/>
                          </a:solidFill>
                          <a:latin typeface="Arial Narrow"/>
                          <a:ea typeface="Calibri"/>
                          <a:cs typeface="Times New Roman"/>
                        </a:rPr>
                        <a:t>Resultado </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s-ES" sz="1700" b="1" dirty="0" smtClean="0">
                          <a:solidFill>
                            <a:srgbClr val="000000"/>
                          </a:solidFill>
                          <a:latin typeface="Arial Narrow"/>
                          <a:ea typeface="Calibri"/>
                          <a:cs typeface="Times New Roman"/>
                        </a:rPr>
                        <a:t>Avance </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57706">
                <a:tc>
                  <a:txBody>
                    <a:bodyPr/>
                    <a:lstStyle/>
                    <a:p>
                      <a:pPr marL="0" algn="l" defTabSz="914400" rtl="0" eaLnBrk="1" latinLnBrk="0" hangingPunct="1">
                        <a:lnSpc>
                          <a:spcPct val="115000"/>
                        </a:lnSpc>
                        <a:spcAft>
                          <a:spcPts val="1000"/>
                        </a:spcAft>
                      </a:pPr>
                      <a:r>
                        <a:rPr lang="es-ES" sz="1700" b="1" kern="1200" dirty="0">
                          <a:solidFill>
                            <a:srgbClr val="000000"/>
                          </a:solidFill>
                          <a:latin typeface="Arial Narrow"/>
                          <a:ea typeface="Calibri"/>
                          <a:cs typeface="Times New Roman"/>
                        </a:rPr>
                        <a:t>Línea </a:t>
                      </a:r>
                      <a:r>
                        <a:rPr lang="es-ES" sz="1700" b="1" kern="1200" dirty="0" smtClean="0">
                          <a:solidFill>
                            <a:srgbClr val="000000"/>
                          </a:solidFill>
                          <a:latin typeface="Arial Narrow"/>
                          <a:ea typeface="Calibri"/>
                          <a:cs typeface="Times New Roman"/>
                        </a:rPr>
                        <a:t>base 2011 </a:t>
                      </a:r>
                      <a:endParaRPr lang="es-ES" sz="1700" b="1"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ND</a:t>
                      </a: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lnSpc>
                          <a:spcPct val="115000"/>
                        </a:lnSpc>
                        <a:spcAft>
                          <a:spcPts val="1000"/>
                        </a:spcAft>
                      </a:pP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algn="ctr"/>
                      <a:endParaRPr lang="es-ES" sz="1000" dirty="0">
                        <a:solidFill>
                          <a:srgbClr val="000000"/>
                        </a:solidFill>
                        <a:latin typeface="Calibri"/>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400572">
                <a:tc>
                  <a:txBody>
                    <a:bodyPr/>
                    <a:lstStyle/>
                    <a:p>
                      <a:pPr>
                        <a:lnSpc>
                          <a:spcPct val="115000"/>
                        </a:lnSpc>
                        <a:spcAft>
                          <a:spcPts val="1000"/>
                        </a:spcAft>
                      </a:pPr>
                      <a:r>
                        <a:rPr lang="es-ES" sz="1700" b="1" dirty="0">
                          <a:solidFill>
                            <a:srgbClr val="000000"/>
                          </a:solidFill>
                          <a:latin typeface="Arial Narrow"/>
                          <a:ea typeface="Calibri"/>
                          <a:cs typeface="Times New Roman"/>
                        </a:rPr>
                        <a:t>Año </a:t>
                      </a:r>
                      <a:r>
                        <a:rPr lang="es-ES" sz="1700" b="1" dirty="0" smtClean="0">
                          <a:solidFill>
                            <a:srgbClr val="000000"/>
                          </a:solidFill>
                          <a:latin typeface="Arial Narrow"/>
                          <a:ea typeface="Calibri"/>
                          <a:cs typeface="Times New Roman"/>
                        </a:rPr>
                        <a:t>2012</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625</a:t>
                      </a: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2104</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chemeClr val="tx1"/>
                          </a:solidFill>
                          <a:latin typeface="Arial Narrow"/>
                          <a:ea typeface="Calibri"/>
                          <a:cs typeface="Times New Roman"/>
                        </a:rPr>
                        <a:t>336%</a:t>
                      </a:r>
                      <a:endParaRPr lang="es-ES" sz="1700" kern="1200" dirty="0">
                        <a:solidFill>
                          <a:schemeClr val="tx1"/>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6675">
                <a:tc>
                  <a:txBody>
                    <a:bodyPr/>
                    <a:lstStyle/>
                    <a:p>
                      <a:pPr>
                        <a:lnSpc>
                          <a:spcPct val="115000"/>
                        </a:lnSpc>
                        <a:spcAft>
                          <a:spcPts val="1000"/>
                        </a:spcAft>
                      </a:pPr>
                      <a:r>
                        <a:rPr lang="es-ES" sz="1700" b="1" dirty="0">
                          <a:solidFill>
                            <a:srgbClr val="000000"/>
                          </a:solidFill>
                          <a:latin typeface="Arial Narrow"/>
                          <a:ea typeface="Calibri"/>
                          <a:cs typeface="Times New Roman"/>
                        </a:rPr>
                        <a:t>Año </a:t>
                      </a:r>
                      <a:r>
                        <a:rPr lang="es-ES" sz="1700" b="1" dirty="0" smtClean="0">
                          <a:solidFill>
                            <a:srgbClr val="000000"/>
                          </a:solidFill>
                          <a:latin typeface="Arial Narrow"/>
                          <a:ea typeface="Calibri"/>
                          <a:cs typeface="Times New Roman"/>
                        </a:rPr>
                        <a:t>2013 </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625</a:t>
                      </a: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1200</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192%</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76675">
                <a:tc>
                  <a:txBody>
                    <a:bodyPr/>
                    <a:lstStyle/>
                    <a:p>
                      <a:pPr>
                        <a:lnSpc>
                          <a:spcPct val="115000"/>
                        </a:lnSpc>
                        <a:spcAft>
                          <a:spcPts val="1000"/>
                        </a:spcAft>
                      </a:pPr>
                      <a:r>
                        <a:rPr lang="es-ES" sz="1700" b="1" dirty="0">
                          <a:solidFill>
                            <a:srgbClr val="000000"/>
                          </a:solidFill>
                          <a:latin typeface="Arial Narrow"/>
                          <a:ea typeface="Calibri"/>
                          <a:cs typeface="Times New Roman"/>
                        </a:rPr>
                        <a:t>Año </a:t>
                      </a:r>
                      <a:r>
                        <a:rPr lang="es-ES" sz="1700" b="1" dirty="0" smtClean="0">
                          <a:solidFill>
                            <a:srgbClr val="000000"/>
                          </a:solidFill>
                          <a:latin typeface="Arial Narrow"/>
                          <a:ea typeface="Calibri"/>
                          <a:cs typeface="Times New Roman"/>
                        </a:rPr>
                        <a:t>2014 </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625</a:t>
                      </a: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1332</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213%</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6675">
                <a:tc>
                  <a:txBody>
                    <a:bodyPr/>
                    <a:lstStyle/>
                    <a:p>
                      <a:pPr>
                        <a:lnSpc>
                          <a:spcPct val="115000"/>
                        </a:lnSpc>
                        <a:spcAft>
                          <a:spcPts val="1000"/>
                        </a:spcAft>
                      </a:pPr>
                      <a:r>
                        <a:rPr lang="es-ES" sz="1700" b="1" dirty="0">
                          <a:solidFill>
                            <a:srgbClr val="000000"/>
                          </a:solidFill>
                          <a:latin typeface="Arial Narrow"/>
                          <a:ea typeface="Calibri"/>
                          <a:cs typeface="Times New Roman"/>
                        </a:rPr>
                        <a:t>Año </a:t>
                      </a:r>
                      <a:r>
                        <a:rPr lang="es-ES" sz="1700" b="1" dirty="0" smtClean="0">
                          <a:solidFill>
                            <a:srgbClr val="000000"/>
                          </a:solidFill>
                          <a:latin typeface="Arial Narrow"/>
                          <a:ea typeface="Calibri"/>
                          <a:cs typeface="Times New Roman"/>
                        </a:rPr>
                        <a:t>2015 </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625</a:t>
                      </a: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1632</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261%</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C0C0"/>
                    </a:solidFill>
                  </a:tcPr>
                </a:tc>
              </a:tr>
              <a:tr h="376675">
                <a:tc>
                  <a:txBody>
                    <a:bodyPr/>
                    <a:lstStyle/>
                    <a:p>
                      <a:pPr>
                        <a:lnSpc>
                          <a:spcPct val="115000"/>
                        </a:lnSpc>
                        <a:spcAft>
                          <a:spcPts val="1000"/>
                        </a:spcAft>
                      </a:pPr>
                      <a:r>
                        <a:rPr lang="es-ES" sz="1700" b="1" dirty="0">
                          <a:solidFill>
                            <a:srgbClr val="000000"/>
                          </a:solidFill>
                          <a:latin typeface="Arial Narrow"/>
                          <a:ea typeface="Calibri"/>
                          <a:cs typeface="Times New Roman"/>
                        </a:rPr>
                        <a:t>Cuatrienio: </a:t>
                      </a:r>
                      <a:endParaRPr lang="es-ES" sz="1000" dirty="0">
                        <a:solidFill>
                          <a:srgbClr val="000000"/>
                        </a:solidFill>
                        <a:latin typeface="Calibri"/>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ES" sz="1700" kern="1200" dirty="0" smtClean="0">
                          <a:solidFill>
                            <a:srgbClr val="000000"/>
                          </a:solidFill>
                          <a:latin typeface="Arial Narrow"/>
                          <a:ea typeface="Calibri"/>
                          <a:cs typeface="Times New Roman"/>
                        </a:rPr>
                        <a:t>2500</a:t>
                      </a: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4936</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 sz="1700" kern="1200" dirty="0" smtClean="0">
                          <a:solidFill>
                            <a:srgbClr val="000000"/>
                          </a:solidFill>
                          <a:latin typeface="Arial Narrow"/>
                          <a:ea typeface="Calibri"/>
                          <a:cs typeface="Times New Roman"/>
                        </a:rPr>
                        <a:t>198%</a:t>
                      </a:r>
                      <a:endParaRPr lang="es-ES" sz="1700" kern="1200" dirty="0">
                        <a:solidFill>
                          <a:srgbClr val="000000"/>
                        </a:solidFill>
                        <a:latin typeface="Arial Narrow"/>
                        <a:ea typeface="Calibri"/>
                        <a:cs typeface="Times New Roman"/>
                      </a:endParaRPr>
                    </a:p>
                  </a:txBody>
                  <a:tcPr marL="63584" marR="6358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2" name="Rectángulo 1"/>
          <p:cNvSpPr/>
          <p:nvPr/>
        </p:nvSpPr>
        <p:spPr>
          <a:xfrm>
            <a:off x="5148064" y="3573016"/>
            <a:ext cx="3744416" cy="830997"/>
          </a:xfrm>
          <a:prstGeom prst="rect">
            <a:avLst/>
          </a:prstGeom>
        </p:spPr>
        <p:txBody>
          <a:bodyPr wrap="square">
            <a:spAutoFit/>
          </a:bodyPr>
          <a:lstStyle/>
          <a:p>
            <a:pPr algn="just"/>
            <a:r>
              <a:rPr lang="es-CO" sz="1600" dirty="0">
                <a:latin typeface="Gill Sans"/>
                <a:cs typeface="Baskerville Old Face"/>
              </a:rPr>
              <a:t>Se formaron </a:t>
            </a:r>
            <a:r>
              <a:rPr lang="es-CO" sz="1600" dirty="0" smtClean="0">
                <a:latin typeface="Gill Sans"/>
                <a:cs typeface="Baskerville Old Face"/>
              </a:rPr>
              <a:t>4936 </a:t>
            </a:r>
            <a:r>
              <a:rPr lang="es-CO" sz="1600" dirty="0">
                <a:latin typeface="Gill Sans"/>
                <a:cs typeface="Baskerville Old Face"/>
              </a:rPr>
              <a:t>lideres de las organizaciones sociales y </a:t>
            </a:r>
            <a:r>
              <a:rPr lang="es-CO" sz="1600" dirty="0" smtClean="0">
                <a:latin typeface="Gill Sans"/>
                <a:cs typeface="Baskerville Old Face"/>
              </a:rPr>
              <a:t>comunitarias.</a:t>
            </a:r>
            <a:endParaRPr lang="es-CO" sz="1600" dirty="0">
              <a:latin typeface="Gill Sans"/>
              <a:cs typeface="Baskerville Old Face"/>
            </a:endParaRPr>
          </a:p>
        </p:txBody>
      </p:sp>
      <p:pic>
        <p:nvPicPr>
          <p:cNvPr id="9" name="Imagen 8" descr="S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628800"/>
            <a:ext cx="2115312" cy="932688"/>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18546" b="1"/>
          <a:stretch/>
        </p:blipFill>
        <p:spPr>
          <a:xfrm>
            <a:off x="-23117" y="1268760"/>
            <a:ext cx="9167117" cy="5600193"/>
          </a:xfrm>
          <a:prstGeom prst="rect">
            <a:avLst/>
          </a:prstGeom>
        </p:spPr>
      </p:pic>
      <p:pic>
        <p:nvPicPr>
          <p:cNvPr id="2050" name="0 Imagen" descr="heat.jpg"/>
          <p:cNvPicPr>
            <a:picLocks noChangeAspect="1" noChangeArrowheads="1"/>
          </p:cNvPicPr>
          <p:nvPr/>
        </p:nvPicPr>
        <p:blipFill>
          <a:blip r:embed="rId3" cstate="print"/>
          <a:srcRect t="26425" b="9209"/>
          <a:stretch>
            <a:fillRect/>
          </a:stretch>
        </p:blipFill>
        <p:spPr bwMode="auto">
          <a:xfrm>
            <a:off x="0" y="0"/>
            <a:ext cx="9144000" cy="140335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1" descr="S.jpg"/>
          <p:cNvPicPr>
            <a:picLocks noChangeAspect="1"/>
          </p:cNvPicPr>
          <p:nvPr/>
        </p:nvPicPr>
        <p:blipFill>
          <a:blip r:embed="rId2">
            <a:extLst>
              <a:ext uri="{28A0092B-C50C-407E-A947-70E740481C1C}">
                <a14:useLocalDpi xmlns:a14="http://schemas.microsoft.com/office/drawing/2010/main" val="0"/>
              </a:ext>
            </a:extLst>
          </a:blip>
          <a:srcRect t="1260" r="23402" b="31511"/>
          <a:stretch>
            <a:fillRect/>
          </a:stretch>
        </p:blipFill>
        <p:spPr bwMode="auto">
          <a:xfrm>
            <a:off x="0" y="0"/>
            <a:ext cx="9144000" cy="692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926456" y="2821782"/>
            <a:ext cx="6177111" cy="395365"/>
          </a:xfrm>
          <a:prstGeom prst="rect">
            <a:avLst/>
          </a:prstGeom>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s-CO" altLang="es-CO" sz="1969" b="1"/>
              <a:t>Tejido Social y Participación Ciudadana </a:t>
            </a:r>
            <a:endParaRPr lang="es-ES" altLang="es-CO" sz="1969">
              <a:solidFill>
                <a:srgbClr val="3B3838"/>
              </a:solidFill>
            </a:endParaRPr>
          </a:p>
        </p:txBody>
      </p:sp>
      <p:sp>
        <p:nvSpPr>
          <p:cNvPr id="4" name="Rectángulo 3"/>
          <p:cNvSpPr/>
          <p:nvPr/>
        </p:nvSpPr>
        <p:spPr>
          <a:xfrm>
            <a:off x="976685" y="3189015"/>
            <a:ext cx="5012903" cy="1390445"/>
          </a:xfrm>
          <a:prstGeom prst="rect">
            <a:avLst/>
          </a:prstGeom>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just"/>
            <a:r>
              <a:rPr lang="es-CO" altLang="es-CO" sz="1687">
                <a:solidFill>
                  <a:srgbClr val="3B3838"/>
                </a:solidFill>
                <a:effectLst>
                  <a:outerShdw blurRad="38100" dist="38100" dir="2700000" algn="tl">
                    <a:srgbClr val="C0C0C0"/>
                  </a:outerShdw>
                </a:effectLst>
              </a:rPr>
              <a:t>Mejoramiento de entornos urbanos de manera comunitaria, con la finalidad de apropiar a los ciudadanos de sus espacios y de generar sentido de pertenencia, esto en el marco de la estrategia </a:t>
            </a:r>
            <a:r>
              <a:rPr lang="es-CO" altLang="es-CO" sz="1687" b="1">
                <a:solidFill>
                  <a:srgbClr val="3B3838"/>
                </a:solidFill>
                <a:effectLst>
                  <a:outerShdw blurRad="38100" dist="38100" dir="2700000" algn="tl">
                    <a:srgbClr val="C0C0C0"/>
                  </a:outerShdw>
                </a:effectLst>
              </a:rPr>
              <a:t>Barranquilla Bella</a:t>
            </a:r>
            <a:r>
              <a:rPr lang="es-CO" altLang="es-CO" sz="1687">
                <a:solidFill>
                  <a:srgbClr val="3B3838"/>
                </a:solidFill>
                <a:effectLst>
                  <a:outerShdw blurRad="38100" dist="38100" dir="2700000" algn="tl">
                    <a:srgbClr val="C0C0C0"/>
                  </a:outerShdw>
                </a:effectLst>
              </a:rPr>
              <a:t>.</a:t>
            </a:r>
          </a:p>
        </p:txBody>
      </p:sp>
    </p:spTree>
    <p:extLst>
      <p:ext uri="{BB962C8B-B14F-4D97-AF65-F5344CB8AC3E}">
        <p14:creationId xmlns:p14="http://schemas.microsoft.com/office/powerpoint/2010/main" val="1619221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1032</TotalTime>
  <Words>1388</Words>
  <Application>Microsoft Office PowerPoint</Application>
  <PresentationFormat>Presentación en pantalla (4:3)</PresentationFormat>
  <Paragraphs>258</Paragraphs>
  <Slides>37</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37</vt:i4>
      </vt:variant>
    </vt:vector>
  </HeadingPairs>
  <TitlesOfParts>
    <vt:vector size="47" baseType="lpstr">
      <vt:lpstr>MS PGothic</vt:lpstr>
      <vt:lpstr>Arial</vt:lpstr>
      <vt:lpstr>Arial Narrow</vt:lpstr>
      <vt:lpstr>Baskerville Old Face</vt:lpstr>
      <vt:lpstr>Calibri</vt:lpstr>
      <vt:lpstr>Gill Sans</vt:lpstr>
      <vt:lpstr>Times New Roman</vt:lpstr>
      <vt:lpstr>Wingdings</vt:lpstr>
      <vt:lpstr>ヒラギノ角ゴ ProN W3</vt:lpstr>
      <vt:lpstr>Tema de Office</vt:lpstr>
      <vt:lpstr>Presentación de PowerPoint</vt:lpstr>
      <vt:lpstr>Presentación de PowerPoint</vt:lpstr>
      <vt:lpstr>Presentación de PowerPoint</vt:lpstr>
      <vt:lpstr>FORTALECIMIENTO INSTITUCIONAL DE LAS ORGANIZACIONES SOCIALES Y COMUNITARIAS</vt:lpstr>
      <vt:lpstr>Presentación de PowerPoint</vt:lpstr>
      <vt:lpstr>Presentación de PowerPoint</vt:lpstr>
      <vt:lpstr>Presentación de PowerPoint</vt:lpstr>
      <vt:lpstr>Presentación de PowerPoint</vt:lpstr>
      <vt:lpstr>Presentación de PowerPoint</vt:lpstr>
      <vt:lpstr>Presentación de PowerPoint</vt:lpstr>
      <vt:lpstr>CAPITAL SOCIAL Y DIÁLOGO PÚBLICO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racostad</dc:creator>
  <cp:lastModifiedBy>BELKA GUTIERREZ</cp:lastModifiedBy>
  <cp:revision>74</cp:revision>
  <dcterms:created xsi:type="dcterms:W3CDTF">2014-02-07T20:58:06Z</dcterms:created>
  <dcterms:modified xsi:type="dcterms:W3CDTF">2015-11-05T12:00:07Z</dcterms:modified>
</cp:coreProperties>
</file>