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4"/>
  </p:notesMasterIdLst>
  <p:sldIdLst>
    <p:sldId id="266" r:id="rId2"/>
    <p:sldId id="267" r:id="rId3"/>
  </p:sldIdLst>
  <p:sldSz cx="35999738" cy="25199975"/>
  <p:notesSz cx="6858000" cy="9144000"/>
  <p:defaultTextStyle>
    <a:defPPr>
      <a:defRPr lang="es-CO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D9D9D9"/>
    <a:srgbClr val="860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20" d="100"/>
          <a:sy n="20" d="100"/>
        </p:scale>
        <p:origin x="83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33D13-0620-46EB-A9BE-BA47AEEB31F7}" type="datetimeFigureOut">
              <a:rPr lang="es-CO" smtClean="0"/>
              <a:t>28/09/2018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1143000"/>
            <a:ext cx="4410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B1A2C-6233-4283-A393-ACAD6E3F1C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259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0CFC5-D269-4E34-8776-5D438189F299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784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0CFC5-D269-4E34-8776-5D438189F299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461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99967" y="4124164"/>
            <a:ext cx="26999804" cy="8773325"/>
          </a:xfrm>
        </p:spPr>
        <p:txBody>
          <a:bodyPr anchor="b"/>
          <a:lstStyle>
            <a:lvl1pPr algn="ctr">
              <a:defRPr sz="17716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99967" y="13235822"/>
            <a:ext cx="26999804" cy="6084159"/>
          </a:xfrm>
        </p:spPr>
        <p:txBody>
          <a:bodyPr/>
          <a:lstStyle>
            <a:lvl1pPr marL="0" indent="0" algn="ctr">
              <a:buNone/>
              <a:defRPr sz="7086"/>
            </a:lvl1pPr>
            <a:lvl2pPr marL="1349974" indent="0" algn="ctr">
              <a:buNone/>
              <a:defRPr sz="5905"/>
            </a:lvl2pPr>
            <a:lvl3pPr marL="2699949" indent="0" algn="ctr">
              <a:buNone/>
              <a:defRPr sz="5315"/>
            </a:lvl3pPr>
            <a:lvl4pPr marL="4049923" indent="0" algn="ctr">
              <a:buNone/>
              <a:defRPr sz="4724"/>
            </a:lvl4pPr>
            <a:lvl5pPr marL="5399898" indent="0" algn="ctr">
              <a:buNone/>
              <a:defRPr sz="4724"/>
            </a:lvl5pPr>
            <a:lvl6pPr marL="6749872" indent="0" algn="ctr">
              <a:buNone/>
              <a:defRPr sz="4724"/>
            </a:lvl6pPr>
            <a:lvl7pPr marL="8099847" indent="0" algn="ctr">
              <a:buNone/>
              <a:defRPr sz="4724"/>
            </a:lvl7pPr>
            <a:lvl8pPr marL="9449821" indent="0" algn="ctr">
              <a:buNone/>
              <a:defRPr sz="4724"/>
            </a:lvl8pPr>
            <a:lvl9pPr marL="10799796" indent="0" algn="ctr">
              <a:buNone/>
              <a:defRPr sz="4724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38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4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62312" y="1341665"/>
            <a:ext cx="7762444" cy="213558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474982" y="1341665"/>
            <a:ext cx="22837334" cy="2135581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61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2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6232" y="6282497"/>
            <a:ext cx="31049774" cy="10482488"/>
          </a:xfrm>
        </p:spPr>
        <p:txBody>
          <a:bodyPr anchor="b"/>
          <a:lstStyle>
            <a:lvl1pPr>
              <a:defRPr sz="17716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456232" y="16864153"/>
            <a:ext cx="31049774" cy="5512493"/>
          </a:xfrm>
        </p:spPr>
        <p:txBody>
          <a:bodyPr/>
          <a:lstStyle>
            <a:lvl1pPr marL="0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1pPr>
            <a:lvl2pPr marL="1349974" indent="0">
              <a:buNone/>
              <a:defRPr sz="5905">
                <a:solidFill>
                  <a:schemeClr val="tx1">
                    <a:tint val="75000"/>
                  </a:schemeClr>
                </a:solidFill>
              </a:defRPr>
            </a:lvl2pPr>
            <a:lvl3pPr marL="2699949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3pPr>
            <a:lvl4pPr marL="4049923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4pPr>
            <a:lvl5pPr marL="53998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5pPr>
            <a:lvl6pPr marL="6749872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6pPr>
            <a:lvl7pPr marL="8099847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7pPr>
            <a:lvl8pPr marL="944982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8pPr>
            <a:lvl9pPr marL="10799796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2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474982" y="6708326"/>
            <a:ext cx="15299889" cy="1598915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8224867" y="6708326"/>
            <a:ext cx="15299889" cy="1598915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64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9671" y="1341667"/>
            <a:ext cx="31049774" cy="487083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479672" y="6177496"/>
            <a:ext cx="15229575" cy="3027495"/>
          </a:xfrm>
        </p:spPr>
        <p:txBody>
          <a:bodyPr anchor="b"/>
          <a:lstStyle>
            <a:lvl1pPr marL="0" indent="0">
              <a:buNone/>
              <a:defRPr sz="7086" b="1"/>
            </a:lvl1pPr>
            <a:lvl2pPr marL="1349974" indent="0">
              <a:buNone/>
              <a:defRPr sz="5905" b="1"/>
            </a:lvl2pPr>
            <a:lvl3pPr marL="2699949" indent="0">
              <a:buNone/>
              <a:defRPr sz="5315" b="1"/>
            </a:lvl3pPr>
            <a:lvl4pPr marL="4049923" indent="0">
              <a:buNone/>
              <a:defRPr sz="4724" b="1"/>
            </a:lvl4pPr>
            <a:lvl5pPr marL="5399898" indent="0">
              <a:buNone/>
              <a:defRPr sz="4724" b="1"/>
            </a:lvl5pPr>
            <a:lvl6pPr marL="6749872" indent="0">
              <a:buNone/>
              <a:defRPr sz="4724" b="1"/>
            </a:lvl6pPr>
            <a:lvl7pPr marL="8099847" indent="0">
              <a:buNone/>
              <a:defRPr sz="4724" b="1"/>
            </a:lvl7pPr>
            <a:lvl8pPr marL="9449821" indent="0">
              <a:buNone/>
              <a:defRPr sz="4724" b="1"/>
            </a:lvl8pPr>
            <a:lvl9pPr marL="10799796" indent="0">
              <a:buNone/>
              <a:defRPr sz="472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479672" y="9204991"/>
            <a:ext cx="15229575" cy="1353915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8224867" y="6177496"/>
            <a:ext cx="15304578" cy="3027495"/>
          </a:xfrm>
        </p:spPr>
        <p:txBody>
          <a:bodyPr anchor="b"/>
          <a:lstStyle>
            <a:lvl1pPr marL="0" indent="0">
              <a:buNone/>
              <a:defRPr sz="7086" b="1"/>
            </a:lvl1pPr>
            <a:lvl2pPr marL="1349974" indent="0">
              <a:buNone/>
              <a:defRPr sz="5905" b="1"/>
            </a:lvl2pPr>
            <a:lvl3pPr marL="2699949" indent="0">
              <a:buNone/>
              <a:defRPr sz="5315" b="1"/>
            </a:lvl3pPr>
            <a:lvl4pPr marL="4049923" indent="0">
              <a:buNone/>
              <a:defRPr sz="4724" b="1"/>
            </a:lvl4pPr>
            <a:lvl5pPr marL="5399898" indent="0">
              <a:buNone/>
              <a:defRPr sz="4724" b="1"/>
            </a:lvl5pPr>
            <a:lvl6pPr marL="6749872" indent="0">
              <a:buNone/>
              <a:defRPr sz="4724" b="1"/>
            </a:lvl6pPr>
            <a:lvl7pPr marL="8099847" indent="0">
              <a:buNone/>
              <a:defRPr sz="4724" b="1"/>
            </a:lvl7pPr>
            <a:lvl8pPr marL="9449821" indent="0">
              <a:buNone/>
              <a:defRPr sz="4724" b="1"/>
            </a:lvl8pPr>
            <a:lvl9pPr marL="10799796" indent="0">
              <a:buNone/>
              <a:defRPr sz="472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8224867" y="9204991"/>
            <a:ext cx="15304578" cy="1353915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5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97230"/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 defTabSz="3497230"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97230"/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97230"/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 defTabSz="3497230"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27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09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9672" y="1679998"/>
            <a:ext cx="11610852" cy="5879994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304578" y="3628331"/>
            <a:ext cx="18224867" cy="17908316"/>
          </a:xfrm>
        </p:spPr>
        <p:txBody>
          <a:bodyPr/>
          <a:lstStyle>
            <a:lvl1pPr>
              <a:defRPr sz="9449"/>
            </a:lvl1pPr>
            <a:lvl2pPr>
              <a:defRPr sz="8268"/>
            </a:lvl2pPr>
            <a:lvl3pPr>
              <a:defRPr sz="7086"/>
            </a:lvl3pPr>
            <a:lvl4pPr>
              <a:defRPr sz="5905"/>
            </a:lvl4pPr>
            <a:lvl5pPr>
              <a:defRPr sz="5905"/>
            </a:lvl5pPr>
            <a:lvl6pPr>
              <a:defRPr sz="5905"/>
            </a:lvl6pPr>
            <a:lvl7pPr>
              <a:defRPr sz="5905"/>
            </a:lvl7pPr>
            <a:lvl8pPr>
              <a:defRPr sz="5905"/>
            </a:lvl8pPr>
            <a:lvl9pPr>
              <a:defRPr sz="590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79672" y="7559993"/>
            <a:ext cx="11610852" cy="14005821"/>
          </a:xfrm>
        </p:spPr>
        <p:txBody>
          <a:bodyPr/>
          <a:lstStyle>
            <a:lvl1pPr marL="0" indent="0">
              <a:buNone/>
              <a:defRPr sz="4724"/>
            </a:lvl1pPr>
            <a:lvl2pPr marL="1349974" indent="0">
              <a:buNone/>
              <a:defRPr sz="4134"/>
            </a:lvl2pPr>
            <a:lvl3pPr marL="2699949" indent="0">
              <a:buNone/>
              <a:defRPr sz="3543"/>
            </a:lvl3pPr>
            <a:lvl4pPr marL="4049923" indent="0">
              <a:buNone/>
              <a:defRPr sz="2953"/>
            </a:lvl4pPr>
            <a:lvl5pPr marL="5399898" indent="0">
              <a:buNone/>
              <a:defRPr sz="2953"/>
            </a:lvl5pPr>
            <a:lvl6pPr marL="6749872" indent="0">
              <a:buNone/>
              <a:defRPr sz="2953"/>
            </a:lvl6pPr>
            <a:lvl7pPr marL="8099847" indent="0">
              <a:buNone/>
              <a:defRPr sz="2953"/>
            </a:lvl7pPr>
            <a:lvl8pPr marL="9449821" indent="0">
              <a:buNone/>
              <a:defRPr sz="2953"/>
            </a:lvl8pPr>
            <a:lvl9pPr marL="10799796" indent="0">
              <a:buNone/>
              <a:defRPr sz="295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9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9672" y="1679998"/>
            <a:ext cx="11610852" cy="5879994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304578" y="3628331"/>
            <a:ext cx="18224867" cy="17908316"/>
          </a:xfrm>
        </p:spPr>
        <p:txBody>
          <a:bodyPr/>
          <a:lstStyle>
            <a:lvl1pPr marL="0" indent="0">
              <a:buNone/>
              <a:defRPr sz="9449"/>
            </a:lvl1pPr>
            <a:lvl2pPr marL="1349974" indent="0">
              <a:buNone/>
              <a:defRPr sz="8268"/>
            </a:lvl2pPr>
            <a:lvl3pPr marL="2699949" indent="0">
              <a:buNone/>
              <a:defRPr sz="7086"/>
            </a:lvl3pPr>
            <a:lvl4pPr marL="4049923" indent="0">
              <a:buNone/>
              <a:defRPr sz="5905"/>
            </a:lvl4pPr>
            <a:lvl5pPr marL="5399898" indent="0">
              <a:buNone/>
              <a:defRPr sz="5905"/>
            </a:lvl5pPr>
            <a:lvl6pPr marL="6749872" indent="0">
              <a:buNone/>
              <a:defRPr sz="5905"/>
            </a:lvl6pPr>
            <a:lvl7pPr marL="8099847" indent="0">
              <a:buNone/>
              <a:defRPr sz="5905"/>
            </a:lvl7pPr>
            <a:lvl8pPr marL="9449821" indent="0">
              <a:buNone/>
              <a:defRPr sz="5905"/>
            </a:lvl8pPr>
            <a:lvl9pPr marL="10799796" indent="0">
              <a:buNone/>
              <a:defRPr sz="5905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79672" y="7559993"/>
            <a:ext cx="11610852" cy="14005821"/>
          </a:xfrm>
        </p:spPr>
        <p:txBody>
          <a:bodyPr/>
          <a:lstStyle>
            <a:lvl1pPr marL="0" indent="0">
              <a:buNone/>
              <a:defRPr sz="4724"/>
            </a:lvl1pPr>
            <a:lvl2pPr marL="1349974" indent="0">
              <a:buNone/>
              <a:defRPr sz="4134"/>
            </a:lvl2pPr>
            <a:lvl3pPr marL="2699949" indent="0">
              <a:buNone/>
              <a:defRPr sz="3543"/>
            </a:lvl3pPr>
            <a:lvl4pPr marL="4049923" indent="0">
              <a:buNone/>
              <a:defRPr sz="2953"/>
            </a:lvl4pPr>
            <a:lvl5pPr marL="5399898" indent="0">
              <a:buNone/>
              <a:defRPr sz="2953"/>
            </a:lvl5pPr>
            <a:lvl6pPr marL="6749872" indent="0">
              <a:buNone/>
              <a:defRPr sz="2953"/>
            </a:lvl6pPr>
            <a:lvl7pPr marL="8099847" indent="0">
              <a:buNone/>
              <a:defRPr sz="2953"/>
            </a:lvl7pPr>
            <a:lvl8pPr marL="9449821" indent="0">
              <a:buNone/>
              <a:defRPr sz="2953"/>
            </a:lvl8pPr>
            <a:lvl9pPr marL="10799796" indent="0">
              <a:buNone/>
              <a:defRPr sz="295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2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474982" y="1341667"/>
            <a:ext cx="31049774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474982" y="6708326"/>
            <a:ext cx="31049774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474982" y="23356646"/>
            <a:ext cx="809994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97230"/>
            <a:fld id="{8BE3B038-7E2C-4A58-ABBF-BCD6F5DB7A4C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 defTabSz="3497230"/>
              <a:t>28/09/2018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1924913" y="23356646"/>
            <a:ext cx="12149912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97230"/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5424815" y="23356646"/>
            <a:ext cx="809994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97230"/>
            <a:fld id="{282A9246-872D-41DC-A393-D9A111E9EB9D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 defTabSz="3497230"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59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2699949" rtl="0" eaLnBrk="1" latinLnBrk="0" hangingPunct="1">
        <a:lnSpc>
          <a:spcPct val="90000"/>
        </a:lnSpc>
        <a:spcBef>
          <a:spcPct val="0"/>
        </a:spcBef>
        <a:buNone/>
        <a:defRPr sz="129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4987" indent="-674987" algn="l" defTabSz="2699949" rtl="0" eaLnBrk="1" latinLnBrk="0" hangingPunct="1">
        <a:lnSpc>
          <a:spcPct val="90000"/>
        </a:lnSpc>
        <a:spcBef>
          <a:spcPts val="2953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1pPr>
      <a:lvl2pPr marL="2024962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2pPr>
      <a:lvl3pPr marL="3374936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905" kern="1200">
          <a:solidFill>
            <a:schemeClr val="tx1"/>
          </a:solidFill>
          <a:latin typeface="+mn-lt"/>
          <a:ea typeface="+mn-ea"/>
          <a:cs typeface="+mn-cs"/>
        </a:defRPr>
      </a:lvl3pPr>
      <a:lvl4pPr marL="4724911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4pPr>
      <a:lvl5pPr marL="6074885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5pPr>
      <a:lvl6pPr marL="7424859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6pPr>
      <a:lvl7pPr marL="8774834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7pPr>
      <a:lvl8pPr marL="10124808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8pPr>
      <a:lvl9pPr marL="11474783" indent="-674987" algn="l" defTabSz="2699949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1pPr>
      <a:lvl2pPr marL="1349974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2pPr>
      <a:lvl3pPr marL="2699949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049923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4pPr>
      <a:lvl5pPr marL="5399898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5pPr>
      <a:lvl6pPr marL="6749872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6pPr>
      <a:lvl7pPr marL="8099847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7pPr>
      <a:lvl8pPr marL="9449821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8pPr>
      <a:lvl9pPr marL="10799796" algn="l" defTabSz="2699949" rtl="0" eaLnBrk="1" latinLnBrk="0" hangingPunct="1">
        <a:defRPr sz="53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Rectángulo redondeado"/>
          <p:cNvSpPr>
            <a:spLocks noChangeAspect="1"/>
          </p:cNvSpPr>
          <p:nvPr/>
        </p:nvSpPr>
        <p:spPr bwMode="auto">
          <a:xfrm>
            <a:off x="247776" y="1844447"/>
            <a:ext cx="27649737" cy="497753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PLANIMÉTRICO</a:t>
            </a:r>
          </a:p>
        </p:txBody>
      </p:sp>
      <p:cxnSp>
        <p:nvCxnSpPr>
          <p:cNvPr id="3" name="Conector recto 2"/>
          <p:cNvCxnSpPr>
            <a:cxnSpLocks noChangeAspect="1"/>
          </p:cNvCxnSpPr>
          <p:nvPr/>
        </p:nvCxnSpPr>
        <p:spPr>
          <a:xfrm flipV="1">
            <a:off x="247777" y="2335736"/>
            <a:ext cx="0" cy="221755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2 Rectángulo redondeado"/>
          <p:cNvSpPr>
            <a:spLocks noChangeAspect="1"/>
          </p:cNvSpPr>
          <p:nvPr/>
        </p:nvSpPr>
        <p:spPr bwMode="auto">
          <a:xfrm>
            <a:off x="247776" y="141396"/>
            <a:ext cx="9931055" cy="1703049"/>
          </a:xfrm>
          <a:custGeom>
            <a:avLst/>
            <a:gdLst>
              <a:gd name="connsiteX0" fmla="*/ 0 w 6048672"/>
              <a:gd name="connsiteY0" fmla="*/ 132017 h 792088"/>
              <a:gd name="connsiteX1" fmla="*/ 132017 w 6048672"/>
              <a:gd name="connsiteY1" fmla="*/ 0 h 792088"/>
              <a:gd name="connsiteX2" fmla="*/ 5916655 w 6048672"/>
              <a:gd name="connsiteY2" fmla="*/ 0 h 792088"/>
              <a:gd name="connsiteX3" fmla="*/ 6048672 w 6048672"/>
              <a:gd name="connsiteY3" fmla="*/ 132017 h 792088"/>
              <a:gd name="connsiteX4" fmla="*/ 6048672 w 6048672"/>
              <a:gd name="connsiteY4" fmla="*/ 660071 h 792088"/>
              <a:gd name="connsiteX5" fmla="*/ 5916655 w 6048672"/>
              <a:gd name="connsiteY5" fmla="*/ 792088 h 792088"/>
              <a:gd name="connsiteX6" fmla="*/ 132017 w 6048672"/>
              <a:gd name="connsiteY6" fmla="*/ 792088 h 792088"/>
              <a:gd name="connsiteX7" fmla="*/ 0 w 6048672"/>
              <a:gd name="connsiteY7" fmla="*/ 660071 h 792088"/>
              <a:gd name="connsiteX8" fmla="*/ 0 w 6048672"/>
              <a:gd name="connsiteY8" fmla="*/ 132017 h 792088"/>
              <a:gd name="connsiteX0" fmla="*/ 0 w 6048672"/>
              <a:gd name="connsiteY0" fmla="*/ 132017 h 792088"/>
              <a:gd name="connsiteX1" fmla="*/ 132017 w 6048672"/>
              <a:gd name="connsiteY1" fmla="*/ 0 h 792088"/>
              <a:gd name="connsiteX2" fmla="*/ 5916655 w 6048672"/>
              <a:gd name="connsiteY2" fmla="*/ 0 h 792088"/>
              <a:gd name="connsiteX3" fmla="*/ 6048672 w 6048672"/>
              <a:gd name="connsiteY3" fmla="*/ 132017 h 792088"/>
              <a:gd name="connsiteX4" fmla="*/ 6048672 w 6048672"/>
              <a:gd name="connsiteY4" fmla="*/ 660071 h 792088"/>
              <a:gd name="connsiteX5" fmla="*/ 5916655 w 6048672"/>
              <a:gd name="connsiteY5" fmla="*/ 792088 h 792088"/>
              <a:gd name="connsiteX6" fmla="*/ 0 w 6048672"/>
              <a:gd name="connsiteY6" fmla="*/ 660071 h 792088"/>
              <a:gd name="connsiteX7" fmla="*/ 0 w 6048672"/>
              <a:gd name="connsiteY7" fmla="*/ 132017 h 792088"/>
              <a:gd name="connsiteX0" fmla="*/ 0 w 6048672"/>
              <a:gd name="connsiteY0" fmla="*/ 132017 h 660071"/>
              <a:gd name="connsiteX1" fmla="*/ 132017 w 6048672"/>
              <a:gd name="connsiteY1" fmla="*/ 0 h 660071"/>
              <a:gd name="connsiteX2" fmla="*/ 5916655 w 6048672"/>
              <a:gd name="connsiteY2" fmla="*/ 0 h 660071"/>
              <a:gd name="connsiteX3" fmla="*/ 6048672 w 6048672"/>
              <a:gd name="connsiteY3" fmla="*/ 132017 h 660071"/>
              <a:gd name="connsiteX4" fmla="*/ 6048672 w 6048672"/>
              <a:gd name="connsiteY4" fmla="*/ 660071 h 660071"/>
              <a:gd name="connsiteX5" fmla="*/ 0 w 6048672"/>
              <a:gd name="connsiteY5" fmla="*/ 660071 h 660071"/>
              <a:gd name="connsiteX6" fmla="*/ 0 w 6048672"/>
              <a:gd name="connsiteY6" fmla="*/ 132017 h 660071"/>
              <a:gd name="connsiteX0" fmla="*/ 0 w 6140112"/>
              <a:gd name="connsiteY0" fmla="*/ 660071 h 751511"/>
              <a:gd name="connsiteX1" fmla="*/ 0 w 6140112"/>
              <a:gd name="connsiteY1" fmla="*/ 132017 h 751511"/>
              <a:gd name="connsiteX2" fmla="*/ 132017 w 6140112"/>
              <a:gd name="connsiteY2" fmla="*/ 0 h 751511"/>
              <a:gd name="connsiteX3" fmla="*/ 5916655 w 6140112"/>
              <a:gd name="connsiteY3" fmla="*/ 0 h 751511"/>
              <a:gd name="connsiteX4" fmla="*/ 6048672 w 6140112"/>
              <a:gd name="connsiteY4" fmla="*/ 132017 h 751511"/>
              <a:gd name="connsiteX5" fmla="*/ 6140112 w 6140112"/>
              <a:gd name="connsiteY5" fmla="*/ 751511 h 751511"/>
              <a:gd name="connsiteX0" fmla="*/ 0 w 6071532"/>
              <a:gd name="connsiteY0" fmla="*/ 660071 h 690551"/>
              <a:gd name="connsiteX1" fmla="*/ 0 w 6071532"/>
              <a:gd name="connsiteY1" fmla="*/ 132017 h 690551"/>
              <a:gd name="connsiteX2" fmla="*/ 132017 w 6071532"/>
              <a:gd name="connsiteY2" fmla="*/ 0 h 690551"/>
              <a:gd name="connsiteX3" fmla="*/ 5916655 w 6071532"/>
              <a:gd name="connsiteY3" fmla="*/ 0 h 690551"/>
              <a:gd name="connsiteX4" fmla="*/ 6048672 w 6071532"/>
              <a:gd name="connsiteY4" fmla="*/ 132017 h 690551"/>
              <a:gd name="connsiteX5" fmla="*/ 6071532 w 6071532"/>
              <a:gd name="connsiteY5" fmla="*/ 690551 h 690551"/>
              <a:gd name="connsiteX0" fmla="*/ 0 w 6071532"/>
              <a:gd name="connsiteY0" fmla="*/ 648165 h 690551"/>
              <a:gd name="connsiteX1" fmla="*/ 0 w 6071532"/>
              <a:gd name="connsiteY1" fmla="*/ 132017 h 690551"/>
              <a:gd name="connsiteX2" fmla="*/ 132017 w 6071532"/>
              <a:gd name="connsiteY2" fmla="*/ 0 h 690551"/>
              <a:gd name="connsiteX3" fmla="*/ 5916655 w 6071532"/>
              <a:gd name="connsiteY3" fmla="*/ 0 h 690551"/>
              <a:gd name="connsiteX4" fmla="*/ 6048672 w 6071532"/>
              <a:gd name="connsiteY4" fmla="*/ 132017 h 690551"/>
              <a:gd name="connsiteX5" fmla="*/ 6071532 w 6071532"/>
              <a:gd name="connsiteY5" fmla="*/ 690551 h 690551"/>
              <a:gd name="connsiteX0" fmla="*/ 0 w 6059626"/>
              <a:gd name="connsiteY0" fmla="*/ 648165 h 652451"/>
              <a:gd name="connsiteX1" fmla="*/ 0 w 6059626"/>
              <a:gd name="connsiteY1" fmla="*/ 132017 h 652451"/>
              <a:gd name="connsiteX2" fmla="*/ 132017 w 6059626"/>
              <a:gd name="connsiteY2" fmla="*/ 0 h 652451"/>
              <a:gd name="connsiteX3" fmla="*/ 5916655 w 6059626"/>
              <a:gd name="connsiteY3" fmla="*/ 0 h 652451"/>
              <a:gd name="connsiteX4" fmla="*/ 6048672 w 6059626"/>
              <a:gd name="connsiteY4" fmla="*/ 132017 h 652451"/>
              <a:gd name="connsiteX5" fmla="*/ 6059626 w 6059626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6" fmla="*/ 0 w 6048672"/>
              <a:gd name="connsiteY6" fmla="*/ 648165 h 65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8672" h="652451">
                <a:moveTo>
                  <a:pt x="0" y="648165"/>
                </a:moveTo>
                <a:lnTo>
                  <a:pt x="0" y="132017"/>
                </a:lnTo>
                <a:cubicBezTo>
                  <a:pt x="0" y="59106"/>
                  <a:pt x="59106" y="0"/>
                  <a:pt x="132017" y="0"/>
                </a:cubicBezTo>
                <a:lnTo>
                  <a:pt x="5916655" y="0"/>
                </a:lnTo>
                <a:cubicBezTo>
                  <a:pt x="6031298" y="15011"/>
                  <a:pt x="6048672" y="59106"/>
                  <a:pt x="6048672" y="132017"/>
                </a:cubicBezTo>
                <a:cubicBezTo>
                  <a:pt x="6048672" y="308035"/>
                  <a:pt x="6047720" y="652451"/>
                  <a:pt x="6047720" y="652451"/>
                </a:cubicBezTo>
                <a:lnTo>
                  <a:pt x="0" y="64816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/>
          </a:p>
        </p:txBody>
      </p:sp>
      <p:sp>
        <p:nvSpPr>
          <p:cNvPr id="38" name="2 Rectángulo redondeado"/>
          <p:cNvSpPr>
            <a:spLocks noChangeAspect="1"/>
          </p:cNvSpPr>
          <p:nvPr/>
        </p:nvSpPr>
        <p:spPr bwMode="auto">
          <a:xfrm rot="10800000" flipV="1">
            <a:off x="9095011" y="141399"/>
            <a:ext cx="18805284" cy="1703045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>
              <a:solidFill>
                <a:schemeClr val="tx1"/>
              </a:solidFill>
            </a:endParaRPr>
          </a:p>
        </p:txBody>
      </p:sp>
      <p:sp>
        <p:nvSpPr>
          <p:cNvPr id="49" name="10 CuadroTexto"/>
          <p:cNvSpPr txBox="1">
            <a:spLocks noChangeAspect="1"/>
          </p:cNvSpPr>
          <p:nvPr/>
        </p:nvSpPr>
        <p:spPr bwMode="auto">
          <a:xfrm>
            <a:off x="9454931" y="333538"/>
            <a:ext cx="18161000" cy="13161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FICHA DE INVENTARIO DE BIENES CULTURALES INMUEBLES</a:t>
            </a:r>
          </a:p>
          <a:p>
            <a:pPr algn="ctr"/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200" dirty="0">
                <a:latin typeface="Arial" panose="020B0604020202020204" pitchFamily="34" charset="0"/>
                <a:cs typeface="Arial" panose="020B0604020202020204" pitchFamily="34" charset="0"/>
              </a:rPr>
              <a:t>GRUPO DE INVESTIGACIÓN Y DOCUMENTACIÓN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25AADD6F-8A12-43D5-AD8C-0C86FC65B47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52500" y="295439"/>
            <a:ext cx="7200900" cy="1472806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DD8267D-A294-4486-B611-B4CCD10BECF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897513" y="141396"/>
          <a:ext cx="7797417" cy="2200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8200">
                  <a:extLst>
                    <a:ext uri="{9D8B030D-6E8A-4147-A177-3AD203B41FA5}">
                      <a16:colId xmlns:a16="http://schemas.microsoft.com/office/drawing/2014/main" val="3211548872"/>
                    </a:ext>
                  </a:extLst>
                </a:gridCol>
                <a:gridCol w="5529217">
                  <a:extLst>
                    <a:ext uri="{9D8B030D-6E8A-4147-A177-3AD203B41FA5}">
                      <a16:colId xmlns:a16="http://schemas.microsoft.com/office/drawing/2014/main" val="1931360795"/>
                    </a:ext>
                  </a:extLst>
                </a:gridCol>
              </a:tblGrid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 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el código que genera el SIPA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8587182"/>
                  </a:ext>
                </a:extLst>
              </a:tr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Acorde con el nombre del DANE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824654"/>
                  </a:ext>
                </a:extLst>
              </a:tr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MUNICIPIO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Acorde con el nombre del DANE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399325"/>
                  </a:ext>
                </a:extLst>
              </a:tr>
              <a:tr h="5036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INMUEBLE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 con el que se registra el inmueble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019637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9C3F115E-246F-480D-98FD-820A34591F49}"/>
              </a:ext>
            </a:extLst>
          </p:cNvPr>
          <p:cNvGrpSpPr/>
          <p:nvPr/>
        </p:nvGrpSpPr>
        <p:grpSpPr>
          <a:xfrm>
            <a:off x="27897513" y="141396"/>
            <a:ext cx="7802085" cy="24369870"/>
            <a:chOff x="27897513" y="141396"/>
            <a:chExt cx="7802085" cy="24369870"/>
          </a:xfrm>
        </p:grpSpPr>
        <p:cxnSp>
          <p:nvCxnSpPr>
            <p:cNvPr id="43" name="Conector recto 42"/>
            <p:cNvCxnSpPr>
              <a:cxnSpLocks noChangeAspect="1"/>
            </p:cNvCxnSpPr>
            <p:nvPr/>
          </p:nvCxnSpPr>
          <p:spPr>
            <a:xfrm flipV="1">
              <a:off x="35699598" y="141396"/>
              <a:ext cx="0" cy="2436987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EFA39900-86F7-41CF-9723-4ED461B0D12C}"/>
                </a:ext>
              </a:extLst>
            </p:cNvPr>
            <p:cNvCxnSpPr/>
            <p:nvPr/>
          </p:nvCxnSpPr>
          <p:spPr>
            <a:xfrm>
              <a:off x="27897513" y="141396"/>
              <a:ext cx="779741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4A395761-6585-4113-8361-0D60A2754204}"/>
                </a:ext>
              </a:extLst>
            </p:cNvPr>
            <p:cNvCxnSpPr/>
            <p:nvPr/>
          </p:nvCxnSpPr>
          <p:spPr>
            <a:xfrm>
              <a:off x="27897513" y="2338496"/>
              <a:ext cx="779741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2 Rectángulo redondeado">
            <a:extLst>
              <a:ext uri="{FF2B5EF4-FFF2-40B4-BE49-F238E27FC236}">
                <a16:creationId xmlns:a16="http://schemas.microsoft.com/office/drawing/2014/main" id="{1359A505-F5E6-46A2-96C1-A80422F75469}"/>
              </a:ext>
            </a:extLst>
          </p:cNvPr>
          <p:cNvSpPr/>
          <p:nvPr/>
        </p:nvSpPr>
        <p:spPr bwMode="auto">
          <a:xfrm>
            <a:off x="252446" y="14991862"/>
            <a:ext cx="35442482" cy="45073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Plantas arquitectónicas</a:t>
            </a:r>
          </a:p>
        </p:txBody>
      </p:sp>
      <p:sp>
        <p:nvSpPr>
          <p:cNvPr id="19" name="2 Rectángulo redondeado">
            <a:extLst>
              <a:ext uri="{FF2B5EF4-FFF2-40B4-BE49-F238E27FC236}">
                <a16:creationId xmlns:a16="http://schemas.microsoft.com/office/drawing/2014/main" id="{59599145-256A-4972-945B-ED78367F1FF4}"/>
              </a:ext>
            </a:extLst>
          </p:cNvPr>
          <p:cNvSpPr/>
          <p:nvPr/>
        </p:nvSpPr>
        <p:spPr bwMode="auto">
          <a:xfrm>
            <a:off x="9580345" y="2342200"/>
            <a:ext cx="26114583" cy="450736"/>
          </a:xfrm>
          <a:prstGeom prst="rect">
            <a:avLst/>
          </a:prstGeom>
          <a:solidFill>
            <a:srgbClr val="D9D9D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Fachada principal y cortes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F4BA9E31-A05C-4F03-839F-A3D817337F1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9618445" y="2792936"/>
            <a:ext cx="0" cy="121989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n 20">
            <a:extLst>
              <a:ext uri="{FF2B5EF4-FFF2-40B4-BE49-F238E27FC236}">
                <a16:creationId xmlns:a16="http://schemas.microsoft.com/office/drawing/2014/main" id="{0985284A-ADAB-49FC-8858-41CEDC65A87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0556" y="13241583"/>
            <a:ext cx="1362719" cy="1763518"/>
          </a:xfrm>
          <a:prstGeom prst="rect">
            <a:avLst/>
          </a:prstGeom>
          <a:effectLst>
            <a:glow rad="355600">
              <a:schemeClr val="bg1">
                <a:alpha val="57000"/>
              </a:schemeClr>
            </a:glow>
          </a:effectLst>
        </p:spPr>
      </p:pic>
      <p:sp>
        <p:nvSpPr>
          <p:cNvPr id="22" name="61 CuadroTexto">
            <a:extLst>
              <a:ext uri="{FF2B5EF4-FFF2-40B4-BE49-F238E27FC236}">
                <a16:creationId xmlns:a16="http://schemas.microsoft.com/office/drawing/2014/main" id="{C3AB9C81-89AB-4E41-BC1E-335850FF4D7C}"/>
              </a:ext>
            </a:extLst>
          </p:cNvPr>
          <p:cNvSpPr txBox="1"/>
          <p:nvPr/>
        </p:nvSpPr>
        <p:spPr>
          <a:xfrm rot="16200000">
            <a:off x="6443034" y="11739427"/>
            <a:ext cx="5639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Fuente: indicar la fuente de los planos y el norte</a:t>
            </a:r>
          </a:p>
        </p:txBody>
      </p:sp>
      <p:cxnSp>
        <p:nvCxnSpPr>
          <p:cNvPr id="23" name="64 Conector recto">
            <a:extLst>
              <a:ext uri="{FF2B5EF4-FFF2-40B4-BE49-F238E27FC236}">
                <a16:creationId xmlns:a16="http://schemas.microsoft.com/office/drawing/2014/main" id="{73E51861-D49F-4B6F-97D7-B5B27088E7B9}"/>
              </a:ext>
            </a:extLst>
          </p:cNvPr>
          <p:cNvCxnSpPr/>
          <p:nvPr/>
        </p:nvCxnSpPr>
        <p:spPr>
          <a:xfrm>
            <a:off x="267069" y="8382850"/>
            <a:ext cx="9316239" cy="17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71 CuadroTexto">
            <a:extLst>
              <a:ext uri="{FF2B5EF4-FFF2-40B4-BE49-F238E27FC236}">
                <a16:creationId xmlns:a16="http://schemas.microsoft.com/office/drawing/2014/main" id="{0B80729C-9B3F-48AA-8AE3-AB7B1F7BF343}"/>
              </a:ext>
            </a:extLst>
          </p:cNvPr>
          <p:cNvSpPr txBox="1"/>
          <p:nvPr/>
        </p:nvSpPr>
        <p:spPr>
          <a:xfrm rot="16200000">
            <a:off x="6577710" y="5416960"/>
            <a:ext cx="5484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Fuente: indicar la fuente de los planos usados.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0FCF77F-E42B-4067-AD68-A8FE4955F37B}"/>
              </a:ext>
            </a:extLst>
          </p:cNvPr>
          <p:cNvSpPr/>
          <p:nvPr/>
        </p:nvSpPr>
        <p:spPr>
          <a:xfrm>
            <a:off x="560556" y="3180271"/>
            <a:ext cx="86654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164" indent="-857164">
              <a:buFontTx/>
              <a:buChar char="-"/>
            </a:pPr>
            <a:r>
              <a:rPr lang="es-CO" sz="5400" b="1" dirty="0">
                <a:latin typeface="Arial" panose="020B0604020202020204" pitchFamily="34" charset="0"/>
                <a:cs typeface="Arial" panose="020B0604020202020204" pitchFamily="34" charset="0"/>
              </a:rPr>
              <a:t>Localización del departamento en Colombia</a:t>
            </a:r>
          </a:p>
          <a:p>
            <a:pPr marL="857164" indent="-857164">
              <a:buFontTx/>
              <a:buChar char="-"/>
            </a:pPr>
            <a:r>
              <a:rPr lang="es-CO" sz="5400" b="1" dirty="0">
                <a:latin typeface="Arial" panose="020B0604020202020204" pitchFamily="34" charset="0"/>
                <a:cs typeface="Arial" panose="020B0604020202020204" pitchFamily="34" charset="0"/>
              </a:rPr>
              <a:t>Localización del municipio en el departamento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991AA7BB-6B59-4609-94E2-CB2018787256}"/>
              </a:ext>
            </a:extLst>
          </p:cNvPr>
          <p:cNvSpPr/>
          <p:nvPr/>
        </p:nvSpPr>
        <p:spPr>
          <a:xfrm>
            <a:off x="400176" y="9536832"/>
            <a:ext cx="8665440" cy="3415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164" indent="-857164">
              <a:buFontTx/>
              <a:buChar char="-"/>
            </a:pPr>
            <a:r>
              <a:rPr lang="es-CO" sz="7199" b="1" dirty="0">
                <a:latin typeface="Arial" panose="020B0604020202020204" pitchFamily="34" charset="0"/>
                <a:cs typeface="Arial" panose="020B0604020202020204" pitchFamily="34" charset="0"/>
              </a:rPr>
              <a:t>Localización del inmueble en su entorno urbano</a:t>
            </a:r>
          </a:p>
        </p:txBody>
      </p:sp>
      <p:sp>
        <p:nvSpPr>
          <p:cNvPr id="29" name="2 Rectángulo redondeado">
            <a:extLst>
              <a:ext uri="{FF2B5EF4-FFF2-40B4-BE49-F238E27FC236}">
                <a16:creationId xmlns:a16="http://schemas.microsoft.com/office/drawing/2014/main" id="{E0F2A44D-BFD7-4BBE-87B5-22ED546AB19B}"/>
              </a:ext>
            </a:extLst>
          </p:cNvPr>
          <p:cNvSpPr/>
          <p:nvPr/>
        </p:nvSpPr>
        <p:spPr bwMode="auto">
          <a:xfrm>
            <a:off x="252446" y="2340491"/>
            <a:ext cx="9338628" cy="45244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Localización</a:t>
            </a:r>
          </a:p>
        </p:txBody>
      </p:sp>
      <p:graphicFrame>
        <p:nvGraphicFramePr>
          <p:cNvPr id="30" name="Tabla 29">
            <a:extLst>
              <a:ext uri="{FF2B5EF4-FFF2-40B4-BE49-F238E27FC236}">
                <a16:creationId xmlns:a16="http://schemas.microsoft.com/office/drawing/2014/main" id="{5D63BF9B-C465-4E61-A35C-6A4A29F37DC2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21855180"/>
              </p:ext>
            </p:extLst>
          </p:nvPr>
        </p:nvGraphicFramePr>
        <p:xfrm>
          <a:off x="285877" y="24511266"/>
          <a:ext cx="3544715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9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2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77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Responsables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0" dirty="0">
                          <a:solidFill>
                            <a:schemeClr val="tx1"/>
                          </a:solidFill>
                        </a:rPr>
                        <a:t>Indicar los nombres de quienes realizaron la visita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Autor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0" dirty="0">
                          <a:solidFill>
                            <a:schemeClr val="tx1"/>
                          </a:solidFill>
                        </a:rPr>
                        <a:t>Indicar el nombre de quien realizó el</a:t>
                      </a:r>
                      <a:r>
                        <a:rPr lang="es-CO" sz="2400" b="0" baseline="0" dirty="0">
                          <a:solidFill>
                            <a:schemeClr val="tx1"/>
                          </a:solidFill>
                        </a:rPr>
                        <a:t> dibujo de planos</a:t>
                      </a:r>
                      <a:endParaRPr lang="es-CO" sz="2400" b="0" i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Fecha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0" dirty="0">
                          <a:solidFill>
                            <a:schemeClr val="tx1"/>
                          </a:solidFill>
                        </a:rPr>
                        <a:t>Mes, año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46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upo 40">
            <a:extLst>
              <a:ext uri="{FF2B5EF4-FFF2-40B4-BE49-F238E27FC236}">
                <a16:creationId xmlns:a16="http://schemas.microsoft.com/office/drawing/2014/main" id="{D548267C-C3AA-40F3-A407-ED485CA59CCB}"/>
              </a:ext>
            </a:extLst>
          </p:cNvPr>
          <p:cNvGrpSpPr/>
          <p:nvPr/>
        </p:nvGrpSpPr>
        <p:grpSpPr>
          <a:xfrm>
            <a:off x="10360112" y="14322746"/>
            <a:ext cx="12459815" cy="413977"/>
            <a:chOff x="8029111" y="16975867"/>
            <a:chExt cx="5248690" cy="500595"/>
          </a:xfrm>
        </p:grpSpPr>
        <p:grpSp>
          <p:nvGrpSpPr>
            <p:cNvPr id="42" name="Grupo 41">
              <a:extLst>
                <a:ext uri="{FF2B5EF4-FFF2-40B4-BE49-F238E27FC236}">
                  <a16:creationId xmlns:a16="http://schemas.microsoft.com/office/drawing/2014/main" id="{B3FB2356-CB70-4E1F-97D3-4B2471B286E2}"/>
                </a:ext>
              </a:extLst>
            </p:cNvPr>
            <p:cNvGrpSpPr/>
            <p:nvPr/>
          </p:nvGrpSpPr>
          <p:grpSpPr>
            <a:xfrm>
              <a:off x="8064309" y="16975867"/>
              <a:ext cx="5141378" cy="90204"/>
              <a:chOff x="8002480" y="17091605"/>
              <a:chExt cx="5141378" cy="90204"/>
            </a:xfrm>
          </p:grpSpPr>
          <p:sp>
            <p:nvSpPr>
              <p:cNvPr id="47" name="Rectángulo 46">
                <a:extLst>
                  <a:ext uri="{FF2B5EF4-FFF2-40B4-BE49-F238E27FC236}">
                    <a16:creationId xmlns:a16="http://schemas.microsoft.com/office/drawing/2014/main" id="{30269744-C1D4-48EA-A875-7FE0AB03F231}"/>
                  </a:ext>
                </a:extLst>
              </p:cNvPr>
              <p:cNvSpPr/>
              <p:nvPr/>
            </p:nvSpPr>
            <p:spPr>
              <a:xfrm>
                <a:off x="8002480" y="17091605"/>
                <a:ext cx="2570689" cy="90204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782"/>
              </a:p>
            </p:txBody>
          </p:sp>
          <p:sp>
            <p:nvSpPr>
              <p:cNvPr id="48" name="Rectángulo 47">
                <a:extLst>
                  <a:ext uri="{FF2B5EF4-FFF2-40B4-BE49-F238E27FC236}">
                    <a16:creationId xmlns:a16="http://schemas.microsoft.com/office/drawing/2014/main" id="{12846036-7759-4FB3-BD86-C20C95F35AA4}"/>
                  </a:ext>
                </a:extLst>
              </p:cNvPr>
              <p:cNvSpPr/>
              <p:nvPr/>
            </p:nvSpPr>
            <p:spPr>
              <a:xfrm>
                <a:off x="10573169" y="17091605"/>
                <a:ext cx="2570689" cy="9020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782"/>
              </a:p>
            </p:txBody>
          </p:sp>
        </p:grp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1591FA62-E82E-47BE-94B2-4845B27B7566}"/>
                </a:ext>
              </a:extLst>
            </p:cNvPr>
            <p:cNvSpPr txBox="1"/>
            <p:nvPr/>
          </p:nvSpPr>
          <p:spPr>
            <a:xfrm>
              <a:off x="8029111" y="17098009"/>
              <a:ext cx="109688" cy="3784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0</a:t>
              </a:r>
            </a:p>
          </p:txBody>
        </p: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F61E9DE8-7FA1-47D4-B955-47E0A5A45D09}"/>
                </a:ext>
              </a:extLst>
            </p:cNvPr>
            <p:cNvSpPr txBox="1"/>
            <p:nvPr/>
          </p:nvSpPr>
          <p:spPr>
            <a:xfrm>
              <a:off x="10581438" y="17098009"/>
              <a:ext cx="109688" cy="3784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5</a:t>
              </a:r>
            </a:p>
          </p:txBody>
        </p:sp>
        <p:sp>
          <p:nvSpPr>
            <p:cNvPr id="46" name="CuadroTexto 45">
              <a:extLst>
                <a:ext uri="{FF2B5EF4-FFF2-40B4-BE49-F238E27FC236}">
                  <a16:creationId xmlns:a16="http://schemas.microsoft.com/office/drawing/2014/main" id="{DE9B27D9-A549-4F8D-B86D-5BDCFA81715E}"/>
                </a:ext>
              </a:extLst>
            </p:cNvPr>
            <p:cNvSpPr txBox="1"/>
            <p:nvPr/>
          </p:nvSpPr>
          <p:spPr>
            <a:xfrm>
              <a:off x="13122830" y="17098009"/>
              <a:ext cx="154971" cy="3784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10</a:t>
              </a:r>
            </a:p>
          </p:txBody>
        </p:sp>
      </p:grpSp>
      <p:pic>
        <p:nvPicPr>
          <p:cNvPr id="36" name="Imagen 35">
            <a:extLst>
              <a:ext uri="{FF2B5EF4-FFF2-40B4-BE49-F238E27FC236}">
                <a16:creationId xmlns:a16="http://schemas.microsoft.com/office/drawing/2014/main" id="{4CFE4B09-6CB9-4BF2-A85D-48EE1BC12E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5876" y="2819857"/>
            <a:ext cx="8510522" cy="6398888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C5B24A40-688F-4152-B544-6BF15186D87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5169" y="8354875"/>
            <a:ext cx="8449278" cy="6623747"/>
          </a:xfrm>
          <a:prstGeom prst="rect">
            <a:avLst/>
          </a:prstGeom>
        </p:spPr>
      </p:pic>
      <p:sp>
        <p:nvSpPr>
          <p:cNvPr id="25" name="2 Rectángulo redondeado"/>
          <p:cNvSpPr>
            <a:spLocks noChangeAspect="1"/>
          </p:cNvSpPr>
          <p:nvPr/>
        </p:nvSpPr>
        <p:spPr bwMode="auto">
          <a:xfrm>
            <a:off x="247776" y="1844447"/>
            <a:ext cx="27649737" cy="497753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PLANIMÉTRICO</a:t>
            </a:r>
          </a:p>
        </p:txBody>
      </p:sp>
      <p:cxnSp>
        <p:nvCxnSpPr>
          <p:cNvPr id="3" name="Conector recto 2"/>
          <p:cNvCxnSpPr>
            <a:cxnSpLocks noChangeAspect="1"/>
          </p:cNvCxnSpPr>
          <p:nvPr/>
        </p:nvCxnSpPr>
        <p:spPr>
          <a:xfrm flipV="1">
            <a:off x="247777" y="2335736"/>
            <a:ext cx="0" cy="221755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2 Rectángulo redondeado"/>
          <p:cNvSpPr>
            <a:spLocks noChangeAspect="1"/>
          </p:cNvSpPr>
          <p:nvPr/>
        </p:nvSpPr>
        <p:spPr bwMode="auto">
          <a:xfrm>
            <a:off x="247776" y="141396"/>
            <a:ext cx="9931055" cy="1703049"/>
          </a:xfrm>
          <a:custGeom>
            <a:avLst/>
            <a:gdLst>
              <a:gd name="connsiteX0" fmla="*/ 0 w 6048672"/>
              <a:gd name="connsiteY0" fmla="*/ 132017 h 792088"/>
              <a:gd name="connsiteX1" fmla="*/ 132017 w 6048672"/>
              <a:gd name="connsiteY1" fmla="*/ 0 h 792088"/>
              <a:gd name="connsiteX2" fmla="*/ 5916655 w 6048672"/>
              <a:gd name="connsiteY2" fmla="*/ 0 h 792088"/>
              <a:gd name="connsiteX3" fmla="*/ 6048672 w 6048672"/>
              <a:gd name="connsiteY3" fmla="*/ 132017 h 792088"/>
              <a:gd name="connsiteX4" fmla="*/ 6048672 w 6048672"/>
              <a:gd name="connsiteY4" fmla="*/ 660071 h 792088"/>
              <a:gd name="connsiteX5" fmla="*/ 5916655 w 6048672"/>
              <a:gd name="connsiteY5" fmla="*/ 792088 h 792088"/>
              <a:gd name="connsiteX6" fmla="*/ 132017 w 6048672"/>
              <a:gd name="connsiteY6" fmla="*/ 792088 h 792088"/>
              <a:gd name="connsiteX7" fmla="*/ 0 w 6048672"/>
              <a:gd name="connsiteY7" fmla="*/ 660071 h 792088"/>
              <a:gd name="connsiteX8" fmla="*/ 0 w 6048672"/>
              <a:gd name="connsiteY8" fmla="*/ 132017 h 792088"/>
              <a:gd name="connsiteX0" fmla="*/ 0 w 6048672"/>
              <a:gd name="connsiteY0" fmla="*/ 132017 h 792088"/>
              <a:gd name="connsiteX1" fmla="*/ 132017 w 6048672"/>
              <a:gd name="connsiteY1" fmla="*/ 0 h 792088"/>
              <a:gd name="connsiteX2" fmla="*/ 5916655 w 6048672"/>
              <a:gd name="connsiteY2" fmla="*/ 0 h 792088"/>
              <a:gd name="connsiteX3" fmla="*/ 6048672 w 6048672"/>
              <a:gd name="connsiteY3" fmla="*/ 132017 h 792088"/>
              <a:gd name="connsiteX4" fmla="*/ 6048672 w 6048672"/>
              <a:gd name="connsiteY4" fmla="*/ 660071 h 792088"/>
              <a:gd name="connsiteX5" fmla="*/ 5916655 w 6048672"/>
              <a:gd name="connsiteY5" fmla="*/ 792088 h 792088"/>
              <a:gd name="connsiteX6" fmla="*/ 0 w 6048672"/>
              <a:gd name="connsiteY6" fmla="*/ 660071 h 792088"/>
              <a:gd name="connsiteX7" fmla="*/ 0 w 6048672"/>
              <a:gd name="connsiteY7" fmla="*/ 132017 h 792088"/>
              <a:gd name="connsiteX0" fmla="*/ 0 w 6048672"/>
              <a:gd name="connsiteY0" fmla="*/ 132017 h 660071"/>
              <a:gd name="connsiteX1" fmla="*/ 132017 w 6048672"/>
              <a:gd name="connsiteY1" fmla="*/ 0 h 660071"/>
              <a:gd name="connsiteX2" fmla="*/ 5916655 w 6048672"/>
              <a:gd name="connsiteY2" fmla="*/ 0 h 660071"/>
              <a:gd name="connsiteX3" fmla="*/ 6048672 w 6048672"/>
              <a:gd name="connsiteY3" fmla="*/ 132017 h 660071"/>
              <a:gd name="connsiteX4" fmla="*/ 6048672 w 6048672"/>
              <a:gd name="connsiteY4" fmla="*/ 660071 h 660071"/>
              <a:gd name="connsiteX5" fmla="*/ 0 w 6048672"/>
              <a:gd name="connsiteY5" fmla="*/ 660071 h 660071"/>
              <a:gd name="connsiteX6" fmla="*/ 0 w 6048672"/>
              <a:gd name="connsiteY6" fmla="*/ 132017 h 660071"/>
              <a:gd name="connsiteX0" fmla="*/ 0 w 6140112"/>
              <a:gd name="connsiteY0" fmla="*/ 660071 h 751511"/>
              <a:gd name="connsiteX1" fmla="*/ 0 w 6140112"/>
              <a:gd name="connsiteY1" fmla="*/ 132017 h 751511"/>
              <a:gd name="connsiteX2" fmla="*/ 132017 w 6140112"/>
              <a:gd name="connsiteY2" fmla="*/ 0 h 751511"/>
              <a:gd name="connsiteX3" fmla="*/ 5916655 w 6140112"/>
              <a:gd name="connsiteY3" fmla="*/ 0 h 751511"/>
              <a:gd name="connsiteX4" fmla="*/ 6048672 w 6140112"/>
              <a:gd name="connsiteY4" fmla="*/ 132017 h 751511"/>
              <a:gd name="connsiteX5" fmla="*/ 6140112 w 6140112"/>
              <a:gd name="connsiteY5" fmla="*/ 751511 h 751511"/>
              <a:gd name="connsiteX0" fmla="*/ 0 w 6071532"/>
              <a:gd name="connsiteY0" fmla="*/ 660071 h 690551"/>
              <a:gd name="connsiteX1" fmla="*/ 0 w 6071532"/>
              <a:gd name="connsiteY1" fmla="*/ 132017 h 690551"/>
              <a:gd name="connsiteX2" fmla="*/ 132017 w 6071532"/>
              <a:gd name="connsiteY2" fmla="*/ 0 h 690551"/>
              <a:gd name="connsiteX3" fmla="*/ 5916655 w 6071532"/>
              <a:gd name="connsiteY3" fmla="*/ 0 h 690551"/>
              <a:gd name="connsiteX4" fmla="*/ 6048672 w 6071532"/>
              <a:gd name="connsiteY4" fmla="*/ 132017 h 690551"/>
              <a:gd name="connsiteX5" fmla="*/ 6071532 w 6071532"/>
              <a:gd name="connsiteY5" fmla="*/ 690551 h 690551"/>
              <a:gd name="connsiteX0" fmla="*/ 0 w 6071532"/>
              <a:gd name="connsiteY0" fmla="*/ 648165 h 690551"/>
              <a:gd name="connsiteX1" fmla="*/ 0 w 6071532"/>
              <a:gd name="connsiteY1" fmla="*/ 132017 h 690551"/>
              <a:gd name="connsiteX2" fmla="*/ 132017 w 6071532"/>
              <a:gd name="connsiteY2" fmla="*/ 0 h 690551"/>
              <a:gd name="connsiteX3" fmla="*/ 5916655 w 6071532"/>
              <a:gd name="connsiteY3" fmla="*/ 0 h 690551"/>
              <a:gd name="connsiteX4" fmla="*/ 6048672 w 6071532"/>
              <a:gd name="connsiteY4" fmla="*/ 132017 h 690551"/>
              <a:gd name="connsiteX5" fmla="*/ 6071532 w 6071532"/>
              <a:gd name="connsiteY5" fmla="*/ 690551 h 690551"/>
              <a:gd name="connsiteX0" fmla="*/ 0 w 6059626"/>
              <a:gd name="connsiteY0" fmla="*/ 648165 h 652451"/>
              <a:gd name="connsiteX1" fmla="*/ 0 w 6059626"/>
              <a:gd name="connsiteY1" fmla="*/ 132017 h 652451"/>
              <a:gd name="connsiteX2" fmla="*/ 132017 w 6059626"/>
              <a:gd name="connsiteY2" fmla="*/ 0 h 652451"/>
              <a:gd name="connsiteX3" fmla="*/ 5916655 w 6059626"/>
              <a:gd name="connsiteY3" fmla="*/ 0 h 652451"/>
              <a:gd name="connsiteX4" fmla="*/ 6048672 w 6059626"/>
              <a:gd name="connsiteY4" fmla="*/ 132017 h 652451"/>
              <a:gd name="connsiteX5" fmla="*/ 6059626 w 6059626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0" fmla="*/ 0 w 6048672"/>
              <a:gd name="connsiteY0" fmla="*/ 648165 h 652451"/>
              <a:gd name="connsiteX1" fmla="*/ 0 w 6048672"/>
              <a:gd name="connsiteY1" fmla="*/ 132017 h 652451"/>
              <a:gd name="connsiteX2" fmla="*/ 132017 w 6048672"/>
              <a:gd name="connsiteY2" fmla="*/ 0 h 652451"/>
              <a:gd name="connsiteX3" fmla="*/ 5916655 w 6048672"/>
              <a:gd name="connsiteY3" fmla="*/ 0 h 652451"/>
              <a:gd name="connsiteX4" fmla="*/ 6048672 w 6048672"/>
              <a:gd name="connsiteY4" fmla="*/ 132017 h 652451"/>
              <a:gd name="connsiteX5" fmla="*/ 6047720 w 6048672"/>
              <a:gd name="connsiteY5" fmla="*/ 652451 h 652451"/>
              <a:gd name="connsiteX6" fmla="*/ 0 w 6048672"/>
              <a:gd name="connsiteY6" fmla="*/ 648165 h 65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8672" h="652451">
                <a:moveTo>
                  <a:pt x="0" y="648165"/>
                </a:moveTo>
                <a:lnTo>
                  <a:pt x="0" y="132017"/>
                </a:lnTo>
                <a:cubicBezTo>
                  <a:pt x="0" y="59106"/>
                  <a:pt x="59106" y="0"/>
                  <a:pt x="132017" y="0"/>
                </a:cubicBezTo>
                <a:lnTo>
                  <a:pt x="5916655" y="0"/>
                </a:lnTo>
                <a:cubicBezTo>
                  <a:pt x="6031298" y="15011"/>
                  <a:pt x="6048672" y="59106"/>
                  <a:pt x="6048672" y="132017"/>
                </a:cubicBezTo>
                <a:cubicBezTo>
                  <a:pt x="6048672" y="308035"/>
                  <a:pt x="6047720" y="652451"/>
                  <a:pt x="6047720" y="652451"/>
                </a:cubicBezTo>
                <a:lnTo>
                  <a:pt x="0" y="64816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/>
          </a:p>
        </p:txBody>
      </p:sp>
      <p:sp>
        <p:nvSpPr>
          <p:cNvPr id="38" name="2 Rectángulo redondeado"/>
          <p:cNvSpPr>
            <a:spLocks noChangeAspect="1"/>
          </p:cNvSpPr>
          <p:nvPr/>
        </p:nvSpPr>
        <p:spPr bwMode="auto">
          <a:xfrm rot="10800000" flipV="1">
            <a:off x="9095011" y="141399"/>
            <a:ext cx="18805284" cy="1703045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>
              <a:solidFill>
                <a:schemeClr val="tx1"/>
              </a:solidFill>
            </a:endParaRPr>
          </a:p>
        </p:txBody>
      </p:sp>
      <p:sp>
        <p:nvSpPr>
          <p:cNvPr id="49" name="10 CuadroTexto"/>
          <p:cNvSpPr txBox="1">
            <a:spLocks noChangeAspect="1"/>
          </p:cNvSpPr>
          <p:nvPr/>
        </p:nvSpPr>
        <p:spPr bwMode="auto">
          <a:xfrm>
            <a:off x="9454931" y="333538"/>
            <a:ext cx="18161000" cy="13161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200" b="1" dirty="0">
                <a:latin typeface="Arial" panose="020B0604020202020204" pitchFamily="34" charset="0"/>
                <a:cs typeface="Arial" panose="020B0604020202020204" pitchFamily="34" charset="0"/>
              </a:rPr>
              <a:t>FICHA DE INVENTARIO DE BIENES CULTURALES INMUEBLES</a:t>
            </a:r>
          </a:p>
          <a:p>
            <a:pPr algn="ctr"/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200" dirty="0">
                <a:latin typeface="Arial" panose="020B0604020202020204" pitchFamily="34" charset="0"/>
                <a:cs typeface="Arial" panose="020B0604020202020204" pitchFamily="34" charset="0"/>
              </a:rPr>
              <a:t>GRUPO DE INVESTIGACIÓN Y DOCUMENTACIÓN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25AADD6F-8A12-43D5-AD8C-0C86FC65B47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52500" y="295439"/>
            <a:ext cx="7200900" cy="1472806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DD8267D-A294-4486-B611-B4CCD10BECF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897513" y="141396"/>
          <a:ext cx="7797417" cy="2200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8200">
                  <a:extLst>
                    <a:ext uri="{9D8B030D-6E8A-4147-A177-3AD203B41FA5}">
                      <a16:colId xmlns:a16="http://schemas.microsoft.com/office/drawing/2014/main" val="3211548872"/>
                    </a:ext>
                  </a:extLst>
                </a:gridCol>
                <a:gridCol w="5529217">
                  <a:extLst>
                    <a:ext uri="{9D8B030D-6E8A-4147-A177-3AD203B41FA5}">
                      <a16:colId xmlns:a16="http://schemas.microsoft.com/office/drawing/2014/main" val="1931360795"/>
                    </a:ext>
                  </a:extLst>
                </a:gridCol>
              </a:tblGrid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 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Incluir el código que genera el SIPA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8587182"/>
                  </a:ext>
                </a:extLst>
              </a:tr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Acorde con el nombre del DANE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824654"/>
                  </a:ext>
                </a:extLst>
              </a:tr>
              <a:tr h="5657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MUNICIPIO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Acorde con el nombre del DANE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399325"/>
                  </a:ext>
                </a:extLst>
              </a:tr>
              <a:tr h="5036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INMUEBLE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 con el que se registra el inmueble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33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019637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9C3F115E-246F-480D-98FD-820A34591F49}"/>
              </a:ext>
            </a:extLst>
          </p:cNvPr>
          <p:cNvGrpSpPr/>
          <p:nvPr/>
        </p:nvGrpSpPr>
        <p:grpSpPr>
          <a:xfrm>
            <a:off x="27897513" y="141396"/>
            <a:ext cx="7802085" cy="24369870"/>
            <a:chOff x="27897513" y="141396"/>
            <a:chExt cx="7802085" cy="24369870"/>
          </a:xfrm>
        </p:grpSpPr>
        <p:cxnSp>
          <p:nvCxnSpPr>
            <p:cNvPr id="43" name="Conector recto 42"/>
            <p:cNvCxnSpPr>
              <a:cxnSpLocks noChangeAspect="1"/>
            </p:cNvCxnSpPr>
            <p:nvPr/>
          </p:nvCxnSpPr>
          <p:spPr>
            <a:xfrm flipV="1">
              <a:off x="35699598" y="141396"/>
              <a:ext cx="0" cy="2436987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EFA39900-86F7-41CF-9723-4ED461B0D12C}"/>
                </a:ext>
              </a:extLst>
            </p:cNvPr>
            <p:cNvCxnSpPr/>
            <p:nvPr/>
          </p:nvCxnSpPr>
          <p:spPr>
            <a:xfrm>
              <a:off x="27897513" y="141396"/>
              <a:ext cx="779741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4A395761-6585-4113-8361-0D60A2754204}"/>
                </a:ext>
              </a:extLst>
            </p:cNvPr>
            <p:cNvCxnSpPr/>
            <p:nvPr/>
          </p:nvCxnSpPr>
          <p:spPr>
            <a:xfrm>
              <a:off x="27897513" y="2338496"/>
              <a:ext cx="779741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2 Rectángulo redondeado">
            <a:extLst>
              <a:ext uri="{FF2B5EF4-FFF2-40B4-BE49-F238E27FC236}">
                <a16:creationId xmlns:a16="http://schemas.microsoft.com/office/drawing/2014/main" id="{1359A505-F5E6-46A2-96C1-A80422F75469}"/>
              </a:ext>
            </a:extLst>
          </p:cNvPr>
          <p:cNvSpPr/>
          <p:nvPr/>
        </p:nvSpPr>
        <p:spPr bwMode="auto">
          <a:xfrm>
            <a:off x="252446" y="14991862"/>
            <a:ext cx="35442482" cy="45073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Plantas arquitectónicas</a:t>
            </a:r>
          </a:p>
        </p:txBody>
      </p:sp>
      <p:sp>
        <p:nvSpPr>
          <p:cNvPr id="19" name="2 Rectángulo redondeado">
            <a:extLst>
              <a:ext uri="{FF2B5EF4-FFF2-40B4-BE49-F238E27FC236}">
                <a16:creationId xmlns:a16="http://schemas.microsoft.com/office/drawing/2014/main" id="{59599145-256A-4972-945B-ED78367F1FF4}"/>
              </a:ext>
            </a:extLst>
          </p:cNvPr>
          <p:cNvSpPr/>
          <p:nvPr/>
        </p:nvSpPr>
        <p:spPr bwMode="auto">
          <a:xfrm>
            <a:off x="9580345" y="2342200"/>
            <a:ext cx="26114583" cy="450736"/>
          </a:xfrm>
          <a:prstGeom prst="rect">
            <a:avLst/>
          </a:prstGeom>
          <a:solidFill>
            <a:srgbClr val="D9D9D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Fachada principal y cortes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F4BA9E31-A05C-4F03-839F-A3D817337F1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9618445" y="2792936"/>
            <a:ext cx="0" cy="121989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61 CuadroTexto">
            <a:extLst>
              <a:ext uri="{FF2B5EF4-FFF2-40B4-BE49-F238E27FC236}">
                <a16:creationId xmlns:a16="http://schemas.microsoft.com/office/drawing/2014/main" id="{C3AB9C81-89AB-4E41-BC1E-335850FF4D7C}"/>
              </a:ext>
            </a:extLst>
          </p:cNvPr>
          <p:cNvSpPr txBox="1"/>
          <p:nvPr/>
        </p:nvSpPr>
        <p:spPr>
          <a:xfrm rot="16200000">
            <a:off x="6443034" y="11739427"/>
            <a:ext cx="5639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Fuente: indicar la fuente de los planos y el norte</a:t>
            </a:r>
          </a:p>
        </p:txBody>
      </p:sp>
      <p:cxnSp>
        <p:nvCxnSpPr>
          <p:cNvPr id="23" name="64 Conector recto">
            <a:extLst>
              <a:ext uri="{FF2B5EF4-FFF2-40B4-BE49-F238E27FC236}">
                <a16:creationId xmlns:a16="http://schemas.microsoft.com/office/drawing/2014/main" id="{73E51861-D49F-4B6F-97D7-B5B27088E7B9}"/>
              </a:ext>
            </a:extLst>
          </p:cNvPr>
          <p:cNvCxnSpPr/>
          <p:nvPr/>
        </p:nvCxnSpPr>
        <p:spPr>
          <a:xfrm>
            <a:off x="267069" y="8382850"/>
            <a:ext cx="9316239" cy="17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71 CuadroTexto">
            <a:extLst>
              <a:ext uri="{FF2B5EF4-FFF2-40B4-BE49-F238E27FC236}">
                <a16:creationId xmlns:a16="http://schemas.microsoft.com/office/drawing/2014/main" id="{0B80729C-9B3F-48AA-8AE3-AB7B1F7BF343}"/>
              </a:ext>
            </a:extLst>
          </p:cNvPr>
          <p:cNvSpPr txBox="1"/>
          <p:nvPr/>
        </p:nvSpPr>
        <p:spPr>
          <a:xfrm rot="16200000">
            <a:off x="6577710" y="5416960"/>
            <a:ext cx="5484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Fuente: indicar la fuente de los planos usados.</a:t>
            </a:r>
          </a:p>
        </p:txBody>
      </p:sp>
      <p:sp>
        <p:nvSpPr>
          <p:cNvPr id="29" name="2 Rectángulo redondeado">
            <a:extLst>
              <a:ext uri="{FF2B5EF4-FFF2-40B4-BE49-F238E27FC236}">
                <a16:creationId xmlns:a16="http://schemas.microsoft.com/office/drawing/2014/main" id="{E0F2A44D-BFD7-4BBE-87B5-22ED546AB19B}"/>
              </a:ext>
            </a:extLst>
          </p:cNvPr>
          <p:cNvSpPr/>
          <p:nvPr/>
        </p:nvSpPr>
        <p:spPr bwMode="auto">
          <a:xfrm>
            <a:off x="252446" y="2340491"/>
            <a:ext cx="9338628" cy="45244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Localización</a:t>
            </a:r>
          </a:p>
        </p:txBody>
      </p:sp>
      <p:graphicFrame>
        <p:nvGraphicFramePr>
          <p:cNvPr id="30" name="Tabla 29">
            <a:extLst>
              <a:ext uri="{FF2B5EF4-FFF2-40B4-BE49-F238E27FC236}">
                <a16:creationId xmlns:a16="http://schemas.microsoft.com/office/drawing/2014/main" id="{5D63BF9B-C465-4E61-A35C-6A4A29F37DC2}"/>
              </a:ext>
            </a:extLst>
          </p:cNvPr>
          <p:cNvGraphicFramePr>
            <a:graphicFrameLocks noGrp="1" noChangeAspect="1"/>
          </p:cNvGraphicFramePr>
          <p:nvPr>
            <p:extLst/>
          </p:nvPr>
        </p:nvGraphicFramePr>
        <p:xfrm>
          <a:off x="285877" y="24511266"/>
          <a:ext cx="3544715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9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2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77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Responsables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0" dirty="0">
                          <a:solidFill>
                            <a:schemeClr val="tx1"/>
                          </a:solidFill>
                        </a:rPr>
                        <a:t>Indicar los nombres de quienes realizaron la visita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Autor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0" dirty="0">
                          <a:solidFill>
                            <a:schemeClr val="tx1"/>
                          </a:solidFill>
                        </a:rPr>
                        <a:t>Indicar el nombre de quien realizó el</a:t>
                      </a:r>
                      <a:r>
                        <a:rPr lang="es-CO" sz="2400" b="0" baseline="0" dirty="0">
                          <a:solidFill>
                            <a:schemeClr val="tx1"/>
                          </a:solidFill>
                        </a:rPr>
                        <a:t> dibujo de planos</a:t>
                      </a:r>
                      <a:endParaRPr lang="es-CO" sz="2400" b="0" i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Fecha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2699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0" dirty="0">
                          <a:solidFill>
                            <a:schemeClr val="tx1"/>
                          </a:solidFill>
                        </a:rPr>
                        <a:t>Mes, año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1" name="Imagen 30">
            <a:extLst>
              <a:ext uri="{FF2B5EF4-FFF2-40B4-BE49-F238E27FC236}">
                <a16:creationId xmlns:a16="http://schemas.microsoft.com/office/drawing/2014/main" id="{1C50C32F-E3C1-4A78-92CB-A53632B0289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48628" y="4143269"/>
            <a:ext cx="14143104" cy="10064273"/>
          </a:xfrm>
          <a:prstGeom prst="rect">
            <a:avLst/>
          </a:prstGeom>
          <a:solidFill>
            <a:schemeClr val="tx2">
              <a:alpha val="34000"/>
            </a:schemeClr>
          </a:solidFill>
          <a:ln w="31750">
            <a:noFill/>
          </a:ln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562CA021-FABD-4CAF-A375-ADD8753649C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147549" y="13393059"/>
            <a:ext cx="7389503" cy="14299180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6D0BD565-4074-41BF-8E5B-B396FC3D81D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757452" y="16787705"/>
            <a:ext cx="15594049" cy="7548034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id="{E818CF9F-E878-49DD-8C77-F7D060CF56C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48320">
            <a:off x="617411" y="22454664"/>
            <a:ext cx="1362719" cy="1763518"/>
          </a:xfrm>
          <a:prstGeom prst="rect">
            <a:avLst/>
          </a:prstGeom>
        </p:spPr>
      </p:pic>
      <p:sp>
        <p:nvSpPr>
          <p:cNvPr id="39" name="Rectángulo 38">
            <a:extLst>
              <a:ext uri="{FF2B5EF4-FFF2-40B4-BE49-F238E27FC236}">
                <a16:creationId xmlns:a16="http://schemas.microsoft.com/office/drawing/2014/main" id="{2C085668-D005-4D16-9011-AFB4D8FFBC53}"/>
              </a:ext>
            </a:extLst>
          </p:cNvPr>
          <p:cNvSpPr/>
          <p:nvPr/>
        </p:nvSpPr>
        <p:spPr>
          <a:xfrm rot="1332880">
            <a:off x="5750208" y="8484280"/>
            <a:ext cx="401737" cy="68390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5782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890A7E49-44D8-4370-9A1A-2D3DFAFC7CBB}"/>
              </a:ext>
            </a:extLst>
          </p:cNvPr>
          <p:cNvSpPr/>
          <p:nvPr/>
        </p:nvSpPr>
        <p:spPr>
          <a:xfrm rot="20006118">
            <a:off x="-2249834" y="7147228"/>
            <a:ext cx="38011788" cy="10863076"/>
          </a:xfrm>
          <a:prstGeom prst="rect">
            <a:avLst/>
          </a:prstGeom>
          <a:noFill/>
        </p:spPr>
        <p:txBody>
          <a:bodyPr wrap="none" lIns="91428" tIns="45714" rIns="91428" bIns="45714">
            <a:spAutoFit/>
          </a:bodyPr>
          <a:lstStyle/>
          <a:p>
            <a:pPr algn="ctr" defTabSz="3497230"/>
            <a:r>
              <a:rPr lang="es-ES" sz="34997" b="1" dirty="0">
                <a:ln w="12700" cmpd="sng">
                  <a:solidFill>
                    <a:srgbClr val="8064A2"/>
                  </a:solidFill>
                  <a:prstDash val="solid"/>
                </a:ln>
                <a:solidFill>
                  <a:prstClr val="white">
                    <a:lumMod val="75000"/>
                  </a:prstClr>
                </a:solidFill>
              </a:rPr>
              <a:t>EJEMPLO DE</a:t>
            </a:r>
          </a:p>
          <a:p>
            <a:pPr algn="ctr" defTabSz="3497230"/>
            <a:r>
              <a:rPr lang="es-ES" sz="34997" b="1" dirty="0">
                <a:ln w="12700" cmpd="sng">
                  <a:solidFill>
                    <a:srgbClr val="8064A2"/>
                  </a:solidFill>
                  <a:prstDash val="solid"/>
                </a:ln>
                <a:solidFill>
                  <a:prstClr val="white">
                    <a:lumMod val="75000"/>
                  </a:prstClr>
                </a:solidFill>
              </a:rPr>
              <a:t> DILIGENCIAMIENTO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0985284A-ADAB-49FC-8858-41CEDC65A876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0556" y="13241583"/>
            <a:ext cx="1362719" cy="1763518"/>
          </a:xfrm>
          <a:prstGeom prst="rect">
            <a:avLst/>
          </a:prstGeom>
          <a:effectLst>
            <a:glow rad="355600">
              <a:schemeClr val="bg1">
                <a:alpha val="57000"/>
              </a:schemeClr>
            </a:glow>
          </a:effectLst>
        </p:spPr>
      </p:pic>
      <p:grpSp>
        <p:nvGrpSpPr>
          <p:cNvPr id="50" name="Grupo 49">
            <a:extLst>
              <a:ext uri="{FF2B5EF4-FFF2-40B4-BE49-F238E27FC236}">
                <a16:creationId xmlns:a16="http://schemas.microsoft.com/office/drawing/2014/main" id="{7C8F1433-E099-4737-BD85-705CCF3B30E9}"/>
              </a:ext>
            </a:extLst>
          </p:cNvPr>
          <p:cNvGrpSpPr/>
          <p:nvPr/>
        </p:nvGrpSpPr>
        <p:grpSpPr>
          <a:xfrm>
            <a:off x="30846992" y="17075410"/>
            <a:ext cx="4573202" cy="489265"/>
            <a:chOff x="8003997" y="16975867"/>
            <a:chExt cx="5571653" cy="669892"/>
          </a:xfrm>
        </p:grpSpPr>
        <p:grpSp>
          <p:nvGrpSpPr>
            <p:cNvPr id="51" name="Grupo 50">
              <a:extLst>
                <a:ext uri="{FF2B5EF4-FFF2-40B4-BE49-F238E27FC236}">
                  <a16:creationId xmlns:a16="http://schemas.microsoft.com/office/drawing/2014/main" id="{FDF8DB19-E6E0-4D7F-87CD-E63A08A5B0D5}"/>
                </a:ext>
              </a:extLst>
            </p:cNvPr>
            <p:cNvGrpSpPr/>
            <p:nvPr/>
          </p:nvGrpSpPr>
          <p:grpSpPr>
            <a:xfrm>
              <a:off x="8064309" y="16975867"/>
              <a:ext cx="5141378" cy="90204"/>
              <a:chOff x="8002480" y="17091605"/>
              <a:chExt cx="5141378" cy="90204"/>
            </a:xfrm>
          </p:grpSpPr>
          <p:sp>
            <p:nvSpPr>
              <p:cNvPr id="55" name="Rectángulo 54">
                <a:extLst>
                  <a:ext uri="{FF2B5EF4-FFF2-40B4-BE49-F238E27FC236}">
                    <a16:creationId xmlns:a16="http://schemas.microsoft.com/office/drawing/2014/main" id="{3D76988C-B7BA-4868-ACEF-7E8EF8E18905}"/>
                  </a:ext>
                </a:extLst>
              </p:cNvPr>
              <p:cNvSpPr/>
              <p:nvPr/>
            </p:nvSpPr>
            <p:spPr>
              <a:xfrm>
                <a:off x="8002480" y="17091605"/>
                <a:ext cx="2570689" cy="90204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782"/>
              </a:p>
            </p:txBody>
          </p:sp>
          <p:sp>
            <p:nvSpPr>
              <p:cNvPr id="56" name="Rectángulo 55">
                <a:extLst>
                  <a:ext uri="{FF2B5EF4-FFF2-40B4-BE49-F238E27FC236}">
                    <a16:creationId xmlns:a16="http://schemas.microsoft.com/office/drawing/2014/main" id="{28B56428-BBD4-417B-89C1-19ECED670056}"/>
                  </a:ext>
                </a:extLst>
              </p:cNvPr>
              <p:cNvSpPr/>
              <p:nvPr/>
            </p:nvSpPr>
            <p:spPr>
              <a:xfrm>
                <a:off x="10573169" y="17091605"/>
                <a:ext cx="2570689" cy="9020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782"/>
              </a:p>
            </p:txBody>
          </p:sp>
        </p:grpSp>
        <p:sp>
          <p:nvSpPr>
            <p:cNvPr id="52" name="CuadroTexto 51">
              <a:extLst>
                <a:ext uri="{FF2B5EF4-FFF2-40B4-BE49-F238E27FC236}">
                  <a16:creationId xmlns:a16="http://schemas.microsoft.com/office/drawing/2014/main" id="{A272FAB6-8667-4D68-A81F-29AD5267A906}"/>
                </a:ext>
              </a:extLst>
            </p:cNvPr>
            <p:cNvSpPr txBox="1"/>
            <p:nvPr/>
          </p:nvSpPr>
          <p:spPr>
            <a:xfrm>
              <a:off x="8003997" y="17098009"/>
              <a:ext cx="383125" cy="547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0</a:t>
              </a:r>
            </a:p>
          </p:txBody>
        </p:sp>
        <p:sp>
          <p:nvSpPr>
            <p:cNvPr id="53" name="CuadroTexto 52">
              <a:extLst>
                <a:ext uri="{FF2B5EF4-FFF2-40B4-BE49-F238E27FC236}">
                  <a16:creationId xmlns:a16="http://schemas.microsoft.com/office/drawing/2014/main" id="{1ABBCB19-84AB-43E3-95F4-25C611E5BDDA}"/>
                </a:ext>
              </a:extLst>
            </p:cNvPr>
            <p:cNvSpPr txBox="1"/>
            <p:nvPr/>
          </p:nvSpPr>
          <p:spPr>
            <a:xfrm>
              <a:off x="10477744" y="17098009"/>
              <a:ext cx="383125" cy="547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5</a:t>
              </a:r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06639A41-AF98-49A9-8D02-0C62F89491F2}"/>
                </a:ext>
              </a:extLst>
            </p:cNvPr>
            <p:cNvSpPr txBox="1"/>
            <p:nvPr/>
          </p:nvSpPr>
          <p:spPr>
            <a:xfrm>
              <a:off x="13034356" y="17098009"/>
              <a:ext cx="541294" cy="547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69734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A341872286834AB0D54B93028EBD96" ma:contentTypeVersion="2" ma:contentTypeDescription="Crear nuevo documento." ma:contentTypeScope="" ma:versionID="d4fe00a39c3e03e7f1f7f0463b2f1f12">
  <xsd:schema xmlns:xsd="http://www.w3.org/2001/XMLSchema" xmlns:xs="http://www.w3.org/2001/XMLSchema" xmlns:p="http://schemas.microsoft.com/office/2006/metadata/properties" xmlns:ns1="http://schemas.microsoft.com/sharepoint/v3" xmlns:ns2="ae9388c0-b1e2-40ea-b6a8-c51c7913cbd2" targetNamespace="http://schemas.microsoft.com/office/2006/metadata/properties" ma:root="true" ma:fieldsID="2d4c1eed58cd06e3b44bf82c75cab017" ns1:_="" ns2:_="">
    <xsd:import namespace="http://schemas.microsoft.com/sharepoint/v3"/>
    <xsd:import namespace="ae9388c0-b1e2-40ea-b6a8-c51c7913cbd2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388c0-b1e2-40ea-b6a8-c51c7913cbd2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11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e9388c0-b1e2-40ea-b6a8-c51c7913cbd2">H7EN5MXTHQNV-662-1625</_dlc_DocId>
    <_dlc_DocIdUrl xmlns="ae9388c0-b1e2-40ea-b6a8-c51c7913cbd2">
      <Url>http://www.mincultura.gov.co/prensa/noticias/_layouts/15/DocIdRedir.aspx?ID=H7EN5MXTHQNV-662-1625</Url>
      <Description>H7EN5MXTHQNV-662-1625</Description>
    </_dlc_DocIdUrl>
  </documentManagement>
</p:properties>
</file>

<file path=customXml/itemProps1.xml><?xml version="1.0" encoding="utf-8"?>
<ds:datastoreItem xmlns:ds="http://schemas.openxmlformats.org/officeDocument/2006/customXml" ds:itemID="{2A35CF25-C755-4252-A6B9-FB11AEEA5B07}"/>
</file>

<file path=customXml/itemProps2.xml><?xml version="1.0" encoding="utf-8"?>
<ds:datastoreItem xmlns:ds="http://schemas.openxmlformats.org/officeDocument/2006/customXml" ds:itemID="{DA5554A0-A3AD-4714-AA74-1E84F0908976}"/>
</file>

<file path=customXml/itemProps3.xml><?xml version="1.0" encoding="utf-8"?>
<ds:datastoreItem xmlns:ds="http://schemas.openxmlformats.org/officeDocument/2006/customXml" ds:itemID="{05A9815E-25A4-4271-A385-C83E6DBCC148}"/>
</file>

<file path=customXml/itemProps4.xml><?xml version="1.0" encoding="utf-8"?>
<ds:datastoreItem xmlns:ds="http://schemas.openxmlformats.org/officeDocument/2006/customXml" ds:itemID="{161DF208-1E34-4EDC-9BBE-991339298C3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236</Words>
  <Application>Microsoft Office PowerPoint</Application>
  <PresentationFormat>Personalizado</PresentationFormat>
  <Paragraphs>61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Marcela Camelo</dc:creator>
  <cp:lastModifiedBy>Ana Marcela Castro Gonzalez</cp:lastModifiedBy>
  <cp:revision>26</cp:revision>
  <dcterms:created xsi:type="dcterms:W3CDTF">2016-11-11T21:04:52Z</dcterms:created>
  <dcterms:modified xsi:type="dcterms:W3CDTF">2018-09-28T20:18:11Z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0x010100FDA341872286834AB0D54B93028EBD96</vt:lpwstr>
  </property>
  <property fmtid="{D5CDD505-2E9C-101B-9397-08002B2CF9AE}" pid="3" name="_dlc_DocIdItemGuid">
    <vt:lpwstr>88bf8045-c86d-4e25-a892-53398f2766f8</vt:lpwstr>
  </property>
</Properties>
</file>