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</p:sldIdLst>
  <p:sldSz cx="20318413" cy="11430000"/>
  <p:notesSz cx="6858000" cy="9144000"/>
  <p:defaultTextStyle>
    <a:defPPr>
      <a:defRPr lang="es-CO"/>
    </a:defPPr>
    <a:lvl1pPr marL="0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1924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3848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5771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7695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09619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1543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3467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5390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7656"/>
  </p:normalViewPr>
  <p:slideViewPr>
    <p:cSldViewPr snapToGrid="0" snapToObjects="1">
      <p:cViewPr varScale="1">
        <p:scale>
          <a:sx n="44" d="100"/>
          <a:sy n="44" d="100"/>
        </p:scale>
        <p:origin x="5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CHAPMAN\Escritorio2014\esc\COMPARENDOS-ELECTRONICOS\CE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CHAPMAN\Escritorio2014\esc\COMPARENDOS-ELECTRONICOS\CE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CHAPMAN\Escritorio2014\esc\COMPARENDOS-ELECTRONICOS\CE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CHAPMAN\Escritorio2014\esc\COMPARENDOS-ELECTRONICOS\CE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COMPARENDOS</a:t>
            </a:r>
            <a:r>
              <a:rPr lang="es-CO" sz="1600" baseline="0"/>
              <a:t> ELECTRONICOS MAYO (2021-2022)</a:t>
            </a:r>
            <a:endParaRPr lang="es-CO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Hoja6!$A$7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Hoja6!$B$6:$C$6</c:f>
              <c:strCache>
                <c:ptCount val="2"/>
                <c:pt idx="0">
                  <c:v>AÑO 2021</c:v>
                </c:pt>
                <c:pt idx="1">
                  <c:v>AÑO 2022</c:v>
                </c:pt>
              </c:strCache>
            </c:strRef>
          </c:cat>
          <c:val>
            <c:numRef>
              <c:f>Hoja6!$B$7:$C$7</c:f>
              <c:numCache>
                <c:formatCode>General</c:formatCode>
                <c:ptCount val="2"/>
                <c:pt idx="0">
                  <c:v>5836</c:v>
                </c:pt>
                <c:pt idx="1">
                  <c:v>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1-4C5E-A02F-4F6127A4DEF6}"/>
            </c:ext>
          </c:extLst>
        </c:ser>
        <c:ser>
          <c:idx val="1"/>
          <c:order val="1"/>
          <c:tx>
            <c:strRef>
              <c:f>Hoja6!$A$8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Hoja6!$B$6:$C$6</c:f>
              <c:strCache>
                <c:ptCount val="2"/>
                <c:pt idx="0">
                  <c:v>AÑO 2021</c:v>
                </c:pt>
                <c:pt idx="1">
                  <c:v>AÑO 2022</c:v>
                </c:pt>
              </c:strCache>
            </c:strRef>
          </c:cat>
          <c:val>
            <c:numRef>
              <c:f>Hoja6!$B$8:$C$8</c:f>
              <c:numCache>
                <c:formatCode>General</c:formatCode>
                <c:ptCount val="2"/>
                <c:pt idx="0">
                  <c:v>6688</c:v>
                </c:pt>
                <c:pt idx="1">
                  <c:v>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1-4C5E-A02F-4F6127A4DEF6}"/>
            </c:ext>
          </c:extLst>
        </c:ser>
        <c:ser>
          <c:idx val="2"/>
          <c:order val="2"/>
          <c:tx>
            <c:strRef>
              <c:f>Hoja6!$A$9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Hoja6!$B$6:$C$6</c:f>
              <c:strCache>
                <c:ptCount val="2"/>
                <c:pt idx="0">
                  <c:v>AÑO 2021</c:v>
                </c:pt>
                <c:pt idx="1">
                  <c:v>AÑO 2022</c:v>
                </c:pt>
              </c:strCache>
            </c:strRef>
          </c:cat>
          <c:val>
            <c:numRef>
              <c:f>Hoja6!$B$9:$C$9</c:f>
              <c:numCache>
                <c:formatCode>General</c:formatCode>
                <c:ptCount val="2"/>
                <c:pt idx="0">
                  <c:v>6166</c:v>
                </c:pt>
                <c:pt idx="1">
                  <c:v>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1-4C5E-A02F-4F6127A4DEF6}"/>
            </c:ext>
          </c:extLst>
        </c:ser>
        <c:ser>
          <c:idx val="3"/>
          <c:order val="3"/>
          <c:tx>
            <c:strRef>
              <c:f>Hoja6!$A$10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Hoja6!$B$6:$C$6</c:f>
              <c:strCache>
                <c:ptCount val="2"/>
                <c:pt idx="0">
                  <c:v>AÑO 2021</c:v>
                </c:pt>
                <c:pt idx="1">
                  <c:v>AÑO 2022</c:v>
                </c:pt>
              </c:strCache>
            </c:strRef>
          </c:cat>
          <c:val>
            <c:numRef>
              <c:f>Hoja6!$B$10:$C$10</c:f>
              <c:numCache>
                <c:formatCode>General</c:formatCode>
                <c:ptCount val="2"/>
                <c:pt idx="0">
                  <c:v>4872</c:v>
                </c:pt>
                <c:pt idx="1">
                  <c:v>6836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81-4C5E-A02F-4F6127A4DEF6}"/>
            </c:ext>
          </c:extLst>
        </c:ser>
        <c:ser>
          <c:idx val="4"/>
          <c:order val="4"/>
          <c:tx>
            <c:strRef>
              <c:f>Hoja6!$A$11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Hoja6!$B$6:$C$6</c:f>
              <c:strCache>
                <c:ptCount val="2"/>
                <c:pt idx="0">
                  <c:v>AÑO 2021</c:v>
                </c:pt>
                <c:pt idx="1">
                  <c:v>AÑO 2022</c:v>
                </c:pt>
              </c:strCache>
            </c:strRef>
          </c:cat>
          <c:val>
            <c:numRef>
              <c:f>Hoja6!$B$11:$C$11</c:f>
              <c:numCache>
                <c:formatCode>General</c:formatCode>
                <c:ptCount val="2"/>
                <c:pt idx="0">
                  <c:v>3974</c:v>
                </c:pt>
                <c:pt idx="1">
                  <c:v>7684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1-4C5E-A02F-4F6127A4D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7129184"/>
        <c:axId val="457129744"/>
      </c:barChart>
      <c:catAx>
        <c:axId val="4571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7129744"/>
        <c:crosses val="autoZero"/>
        <c:auto val="1"/>
        <c:lblAlgn val="ctr"/>
        <c:lblOffset val="100"/>
        <c:noMultiLvlLbl val="0"/>
      </c:catAx>
      <c:valAx>
        <c:axId val="45712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12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COMPARENDOS</a:t>
            </a:r>
            <a:r>
              <a:rPr lang="es-CO" sz="1600" baseline="0"/>
              <a:t> ELECTRONICOS POR TIPO DE VEHICULO (MAYO) 2021-2022</a:t>
            </a:r>
            <a:endParaRPr lang="es-CO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Hoja5!$A$2:$A$13</c:f>
              <c:strCache>
                <c:ptCount val="12"/>
                <c:pt idx="0">
                  <c:v>AUTOMOVIL</c:v>
                </c:pt>
                <c:pt idx="1">
                  <c:v>BUS</c:v>
                </c:pt>
                <c:pt idx="2">
                  <c:v>BUSETA</c:v>
                </c:pt>
                <c:pt idx="3">
                  <c:v>CAMION</c:v>
                </c:pt>
                <c:pt idx="4">
                  <c:v>CAMIONETA</c:v>
                </c:pt>
                <c:pt idx="5">
                  <c:v>CAMPERO</c:v>
                </c:pt>
                <c:pt idx="6">
                  <c:v>CUATRIMOTO</c:v>
                </c:pt>
                <c:pt idx="7">
                  <c:v>MICROBUS</c:v>
                </c:pt>
                <c:pt idx="8">
                  <c:v>MOTOCARRO</c:v>
                </c:pt>
                <c:pt idx="9">
                  <c:v>MOTOCICLETA</c:v>
                </c:pt>
                <c:pt idx="10">
                  <c:v>TRACTOCAMION</c:v>
                </c:pt>
                <c:pt idx="11">
                  <c:v>VOLQUETA</c:v>
                </c:pt>
              </c:strCache>
            </c:strRef>
          </c:cat>
          <c:val>
            <c:numRef>
              <c:f>Hoja5!$B$2:$B$13</c:f>
              <c:numCache>
                <c:formatCode>General</c:formatCode>
                <c:ptCount val="12"/>
                <c:pt idx="0">
                  <c:v>13843</c:v>
                </c:pt>
                <c:pt idx="1">
                  <c:v>93</c:v>
                </c:pt>
                <c:pt idx="2">
                  <c:v>39</c:v>
                </c:pt>
                <c:pt idx="3">
                  <c:v>394</c:v>
                </c:pt>
                <c:pt idx="4">
                  <c:v>5513</c:v>
                </c:pt>
                <c:pt idx="5">
                  <c:v>1926</c:v>
                </c:pt>
                <c:pt idx="7">
                  <c:v>90</c:v>
                </c:pt>
                <c:pt idx="8">
                  <c:v>14</c:v>
                </c:pt>
                <c:pt idx="9">
                  <c:v>5568</c:v>
                </c:pt>
                <c:pt idx="10">
                  <c:v>27</c:v>
                </c:pt>
                <c:pt idx="1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A-4A8B-85A3-ABFA7F9B4AA9}"/>
            </c:ext>
          </c:extLst>
        </c:ser>
        <c:ser>
          <c:idx val="1"/>
          <c:order val="1"/>
          <c:tx>
            <c:strRef>
              <c:f>Hoja5!$C$1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Hoja5!$A$2:$A$13</c:f>
              <c:strCache>
                <c:ptCount val="12"/>
                <c:pt idx="0">
                  <c:v>AUTOMOVIL</c:v>
                </c:pt>
                <c:pt idx="1">
                  <c:v>BUS</c:v>
                </c:pt>
                <c:pt idx="2">
                  <c:v>BUSETA</c:v>
                </c:pt>
                <c:pt idx="3">
                  <c:v>CAMION</c:v>
                </c:pt>
                <c:pt idx="4">
                  <c:v>CAMIONETA</c:v>
                </c:pt>
                <c:pt idx="5">
                  <c:v>CAMPERO</c:v>
                </c:pt>
                <c:pt idx="6">
                  <c:v>CUATRIMOTO</c:v>
                </c:pt>
                <c:pt idx="7">
                  <c:v>MICROBUS</c:v>
                </c:pt>
                <c:pt idx="8">
                  <c:v>MOTOCARRO</c:v>
                </c:pt>
                <c:pt idx="9">
                  <c:v>MOTOCICLETA</c:v>
                </c:pt>
                <c:pt idx="10">
                  <c:v>TRACTOCAMION</c:v>
                </c:pt>
                <c:pt idx="11">
                  <c:v>VOLQUETA</c:v>
                </c:pt>
              </c:strCache>
            </c:strRef>
          </c:cat>
          <c:val>
            <c:numRef>
              <c:f>Hoja5!$C$2:$C$13</c:f>
              <c:numCache>
                <c:formatCode>General</c:formatCode>
                <c:ptCount val="12"/>
                <c:pt idx="0">
                  <c:v>14859</c:v>
                </c:pt>
                <c:pt idx="1">
                  <c:v>327</c:v>
                </c:pt>
                <c:pt idx="2">
                  <c:v>58</c:v>
                </c:pt>
                <c:pt idx="3">
                  <c:v>415</c:v>
                </c:pt>
                <c:pt idx="4">
                  <c:v>5425</c:v>
                </c:pt>
                <c:pt idx="5">
                  <c:v>1728</c:v>
                </c:pt>
                <c:pt idx="6">
                  <c:v>2</c:v>
                </c:pt>
                <c:pt idx="7">
                  <c:v>98</c:v>
                </c:pt>
                <c:pt idx="8">
                  <c:v>12</c:v>
                </c:pt>
                <c:pt idx="9">
                  <c:v>5449</c:v>
                </c:pt>
                <c:pt idx="10">
                  <c:v>39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A-4A8B-85A3-ABFA7F9B4A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7124704"/>
        <c:axId val="457125264"/>
      </c:barChart>
      <c:catAx>
        <c:axId val="4571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7125264"/>
        <c:crosses val="autoZero"/>
        <c:auto val="1"/>
        <c:lblAlgn val="ctr"/>
        <c:lblOffset val="100"/>
        <c:noMultiLvlLbl val="0"/>
      </c:catAx>
      <c:valAx>
        <c:axId val="45712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1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COMPARENDOS</a:t>
            </a:r>
            <a:r>
              <a:rPr lang="es-CO" sz="1600" baseline="0"/>
              <a:t> ELECTRONICOS POR TIPO DE INFRACCION (MAYO) 2021-2022</a:t>
            </a:r>
            <a:endParaRPr lang="es-CO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7156864400654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2D-4FE6-8AB1-3D290CEF9AF3}"/>
                </c:ext>
              </c:extLst>
            </c:dLbl>
            <c:dLbl>
              <c:idx val="1"/>
              <c:layout>
                <c:manualLayout>
                  <c:x val="-8.3452548913543097E-4"/>
                  <c:y val="-1.372549152052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D-4FE6-8AB1-3D290CEF9AF3}"/>
                </c:ext>
              </c:extLst>
            </c:dLbl>
            <c:dLbl>
              <c:idx val="5"/>
              <c:layout>
                <c:manualLayout>
                  <c:x val="0"/>
                  <c:y val="-1.372549152052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2D-4FE6-8AB1-3D290CEF9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Hoja4!$A$2:$A$7</c:f>
              <c:strCache>
                <c:ptCount val="6"/>
                <c:pt idx="0">
                  <c:v>C29 (CONDUCIR UN VEHÍCULO A VEL.SUP. A LA MÁX.PERMITIDA)</c:v>
                </c:pt>
                <c:pt idx="1">
                  <c:v>D04 (NO DETENERSE ANTE UNA LUZ ROJA O AMARILLA DE SEMÁFORO)</c:v>
                </c:pt>
                <c:pt idx="2">
                  <c:v>C32 ( NO RESP.EL PASO DE PEAT.QUE CRUZAN UNA VÍA EN SITIO PERM.P/ELLOS)</c:v>
                </c:pt>
                <c:pt idx="3">
                  <c:v>C14 (TRANSITAR POR LOS SIGUIENTES SITIOS RESTRINGIDOS EN HORAS PROHIBIDAS POR LA AUTORIDAD COMPETENTE)</c:v>
                </c:pt>
                <c:pt idx="4">
                  <c:v>C03 (BLOQUEAR UNA CALZADA O INTERSECCION)</c:v>
                </c:pt>
                <c:pt idx="5">
                  <c:v>C02 (ESTACIONAR EN SITIOS PROHIBIDOS)</c:v>
                </c:pt>
              </c:strCache>
            </c:strRef>
          </c:cat>
          <c:val>
            <c:numRef>
              <c:f>Hoja4!$B$2:$B$7</c:f>
              <c:numCache>
                <c:formatCode>General</c:formatCode>
                <c:ptCount val="6"/>
                <c:pt idx="0">
                  <c:v>15274</c:v>
                </c:pt>
                <c:pt idx="1">
                  <c:v>2117</c:v>
                </c:pt>
                <c:pt idx="2">
                  <c:v>136</c:v>
                </c:pt>
                <c:pt idx="3">
                  <c:v>0</c:v>
                </c:pt>
                <c:pt idx="4">
                  <c:v>231</c:v>
                </c:pt>
                <c:pt idx="5">
                  <c:v>9778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D-4FE6-8AB1-3D290CEF9AF3}"/>
            </c:ext>
          </c:extLst>
        </c:ser>
        <c:ser>
          <c:idx val="1"/>
          <c:order val="1"/>
          <c:tx>
            <c:strRef>
              <c:f>Hoja4!$C$1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Hoja4!$A$2:$A$7</c:f>
              <c:strCache>
                <c:ptCount val="6"/>
                <c:pt idx="0">
                  <c:v>C29 (CONDUCIR UN VEHÍCULO A VEL.SUP. A LA MÁX.PERMITIDA)</c:v>
                </c:pt>
                <c:pt idx="1">
                  <c:v>D04 (NO DETENERSE ANTE UNA LUZ ROJA O AMARILLA DE SEMÁFORO)</c:v>
                </c:pt>
                <c:pt idx="2">
                  <c:v>C32 ( NO RESP.EL PASO DE PEAT.QUE CRUZAN UNA VÍA EN SITIO PERM.P/ELLOS)</c:v>
                </c:pt>
                <c:pt idx="3">
                  <c:v>C14 (TRANSITAR POR LOS SIGUIENTES SITIOS RESTRINGIDOS EN HORAS PROHIBIDAS POR LA AUTORIDAD COMPETENTE)</c:v>
                </c:pt>
                <c:pt idx="4">
                  <c:v>C03 (BLOQUEAR UNA CALZADA O INTERSECCION)</c:v>
                </c:pt>
                <c:pt idx="5">
                  <c:v>C02 (ESTACIONAR EN SITIOS PROHIBIDOS)</c:v>
                </c:pt>
              </c:strCache>
            </c:strRef>
          </c:cat>
          <c:val>
            <c:numRef>
              <c:f>Hoja4!$C$2:$C$7</c:f>
              <c:numCache>
                <c:formatCode>General</c:formatCode>
                <c:ptCount val="6"/>
                <c:pt idx="0">
                  <c:v>15237</c:v>
                </c:pt>
                <c:pt idx="1">
                  <c:v>3496</c:v>
                </c:pt>
                <c:pt idx="2">
                  <c:v>124</c:v>
                </c:pt>
                <c:pt idx="3">
                  <c:v>0</c:v>
                </c:pt>
                <c:pt idx="4">
                  <c:v>2943</c:v>
                </c:pt>
                <c:pt idx="5">
                  <c:v>6648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2D-4FE6-8AB1-3D290CEF9A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8458816"/>
        <c:axId val="398459376"/>
        <c:axId val="0"/>
      </c:bar3DChart>
      <c:catAx>
        <c:axId val="3984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8459376"/>
        <c:crosses val="autoZero"/>
        <c:auto val="1"/>
        <c:lblAlgn val="ctr"/>
        <c:lblOffset val="100"/>
        <c:noMultiLvlLbl val="0"/>
      </c:catAx>
      <c:valAx>
        <c:axId val="39845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84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CAMARAS</a:t>
            </a:r>
            <a:r>
              <a:rPr lang="es-CO" sz="1600" baseline="0"/>
              <a:t> QUE MAS GENERARON INFRACCIONES MAYO- 2022</a:t>
            </a:r>
            <a:endParaRPr lang="es-CO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Hoja3!$A$1:$A$15</c:f>
              <c:strCache>
                <c:ptCount val="15"/>
                <c:pt idx="0">
                  <c:v>Centro Comercial Panorama</c:v>
                </c:pt>
                <c:pt idx="1">
                  <c:v>Juan Mina</c:v>
                </c:pt>
                <c:pt idx="2">
                  <c:v>Carro mal parqueo Norte</c:v>
                </c:pt>
                <c:pt idx="3">
                  <c:v>Carro mal parqueo Sur</c:v>
                </c:pt>
                <c:pt idx="4">
                  <c:v>Estadio Metropolitano Roberto Melendez</c:v>
                </c:pt>
                <c:pt idx="5">
                  <c:v>Carro mal parqueo Sur - Norte</c:v>
                </c:pt>
                <c:pt idx="6">
                  <c:v>Hotel Barranquilla Plaza</c:v>
                </c:pt>
                <c:pt idx="7">
                  <c:v>Bloqueo Cam4</c:v>
                </c:pt>
                <c:pt idx="8">
                  <c:v>Sena Colombo AlemÃ¡n</c:v>
                </c:pt>
                <c:pt idx="9">
                  <c:v>Iglesia Adventista</c:v>
                </c:pt>
                <c:pt idx="10">
                  <c:v>PriceSmart</c:v>
                </c:pt>
                <c:pt idx="11">
                  <c:v>Bloqueo Cam0</c:v>
                </c:pt>
                <c:pt idx="12">
                  <c:v>IED Calixto Alvarez</c:v>
                </c:pt>
                <c:pt idx="13">
                  <c:v>Estanco Fiesta</c:v>
                </c:pt>
                <c:pt idx="14">
                  <c:v>Espumados del Litoral</c:v>
                </c:pt>
              </c:strCache>
            </c:strRef>
          </c:cat>
          <c:val>
            <c:numRef>
              <c:f>Hoja3!$B$1:$B$15</c:f>
              <c:numCache>
                <c:formatCode>General</c:formatCode>
                <c:ptCount val="15"/>
                <c:pt idx="0">
                  <c:v>4078</c:v>
                </c:pt>
                <c:pt idx="1">
                  <c:v>3621</c:v>
                </c:pt>
                <c:pt idx="2">
                  <c:v>2547</c:v>
                </c:pt>
                <c:pt idx="3">
                  <c:v>2291</c:v>
                </c:pt>
                <c:pt idx="4">
                  <c:v>1944</c:v>
                </c:pt>
                <c:pt idx="5">
                  <c:v>1815</c:v>
                </c:pt>
                <c:pt idx="6">
                  <c:v>1703</c:v>
                </c:pt>
                <c:pt idx="7">
                  <c:v>1001</c:v>
                </c:pt>
                <c:pt idx="8">
                  <c:v>988</c:v>
                </c:pt>
                <c:pt idx="9">
                  <c:v>966</c:v>
                </c:pt>
                <c:pt idx="10">
                  <c:v>833</c:v>
                </c:pt>
                <c:pt idx="11">
                  <c:v>815</c:v>
                </c:pt>
                <c:pt idx="12">
                  <c:v>663</c:v>
                </c:pt>
                <c:pt idx="13">
                  <c:v>617</c:v>
                </c:pt>
                <c:pt idx="14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573-AC15-A559DE4B3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8455456"/>
        <c:axId val="398456016"/>
        <c:axId val="0"/>
      </c:bar3DChart>
      <c:catAx>
        <c:axId val="3984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8456016"/>
        <c:crosses val="autoZero"/>
        <c:auto val="1"/>
        <c:lblAlgn val="ctr"/>
        <c:lblOffset val="100"/>
        <c:noMultiLvlLbl val="0"/>
      </c:catAx>
      <c:valAx>
        <c:axId val="398456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84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802" y="1870605"/>
            <a:ext cx="15238810" cy="3979333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02" y="6003397"/>
            <a:ext cx="15238810" cy="2759603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8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243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0364" y="608542"/>
            <a:ext cx="4381158" cy="968639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891" y="608542"/>
            <a:ext cx="12889493" cy="968639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74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23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08" y="2849564"/>
            <a:ext cx="17524631" cy="4754562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308" y="7649106"/>
            <a:ext cx="17524631" cy="25003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726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91" y="3042708"/>
            <a:ext cx="8635326" cy="725223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6196" y="3042708"/>
            <a:ext cx="8635326" cy="725223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6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7" y="608542"/>
            <a:ext cx="17524631" cy="22092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538" y="2801938"/>
            <a:ext cx="8595640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538" y="4175125"/>
            <a:ext cx="8595640" cy="614098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6197" y="2801938"/>
            <a:ext cx="8637972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6197" y="4175125"/>
            <a:ext cx="8637972" cy="614098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6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694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23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762000"/>
            <a:ext cx="6553216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972" y="1645709"/>
            <a:ext cx="10286197" cy="8122708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3429000"/>
            <a:ext cx="6553216" cy="6352647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05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762000"/>
            <a:ext cx="6553216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7972" y="1645709"/>
            <a:ext cx="10286197" cy="8122708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3429000"/>
            <a:ext cx="6553216" cy="6352647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895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91" y="3042708"/>
            <a:ext cx="17524631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6891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64AA-7C4D-A742-8183-33D1C68524EC}" type="datetimeFigureOut">
              <a:rPr lang="es-ES_tradnl" smtClean="0"/>
              <a:t>14/06/2022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0475" y="10593917"/>
            <a:ext cx="6857464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AE64-1B13-164E-90C4-FBCD943516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66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E8765-F278-3646-9CE7-AB928ED63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801" y="3725333"/>
            <a:ext cx="8476541" cy="3979333"/>
          </a:xfrm>
        </p:spPr>
        <p:txBody>
          <a:bodyPr>
            <a:normAutofit fontScale="90000"/>
          </a:bodyPr>
          <a:lstStyle/>
          <a:p>
            <a:r>
              <a:rPr lang="es-CO" sz="9600" dirty="0"/>
              <a:t>FISCALIZACION ELECTRONICA MAYO 2022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4769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>
            <a:extLst>
              <a:ext uri="{FF2B5EF4-FFF2-40B4-BE49-F238E27FC236}">
                <a16:creationId xmlns:a16="http://schemas.microsoft.com/office/drawing/2014/main" id="{8FDD1414-911D-4141-AF92-0BD221E6638B}"/>
              </a:ext>
            </a:extLst>
          </p:cNvPr>
          <p:cNvSpPr/>
          <p:nvPr/>
        </p:nvSpPr>
        <p:spPr>
          <a:xfrm>
            <a:off x="-1" y="10847172"/>
            <a:ext cx="12366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CO" sz="1600" dirty="0"/>
          </a:p>
          <a:p>
            <a:pPr algn="ctr">
              <a:defRPr/>
            </a:pPr>
            <a:r>
              <a:rPr lang="es-CO" sz="1600" b="1" dirty="0"/>
              <a:t>Fuente: Reportes mensuales Comparendos Electrónicos Construseñales. Corte Mayo 31 de 2022. Información preliminar sujeta cambio</a:t>
            </a:r>
            <a:endParaRPr lang="es-ES" sz="1600" b="1" dirty="0"/>
          </a:p>
          <a:p>
            <a:pPr algn="ctr" eaLnBrk="1" hangingPunct="1">
              <a:defRPr/>
            </a:pPr>
            <a:endParaRPr lang="es-ES" sz="16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154269"/>
              </p:ext>
            </p:extLst>
          </p:nvPr>
        </p:nvGraphicFramePr>
        <p:xfrm>
          <a:off x="2808514" y="1959429"/>
          <a:ext cx="15152915" cy="740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3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>
            <a:extLst>
              <a:ext uri="{FF2B5EF4-FFF2-40B4-BE49-F238E27FC236}">
                <a16:creationId xmlns:a16="http://schemas.microsoft.com/office/drawing/2014/main" id="{8FDD1414-911D-4141-AF92-0BD221E6638B}"/>
              </a:ext>
            </a:extLst>
          </p:cNvPr>
          <p:cNvSpPr/>
          <p:nvPr/>
        </p:nvSpPr>
        <p:spPr>
          <a:xfrm>
            <a:off x="-1" y="10847172"/>
            <a:ext cx="12366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CO" sz="1600" dirty="0"/>
          </a:p>
          <a:p>
            <a:pPr algn="ctr">
              <a:defRPr/>
            </a:pPr>
            <a:r>
              <a:rPr lang="es-CO" sz="1600" b="1" dirty="0"/>
              <a:t>Fuente: Reportes mensuales Comparendos Electrónicos Construseñales. Corte Mayo 31 de 2022. Información preliminar sujeta cambio</a:t>
            </a:r>
            <a:endParaRPr lang="es-ES" sz="1600" b="1" dirty="0"/>
          </a:p>
          <a:p>
            <a:pPr algn="ctr" eaLnBrk="1" hangingPunct="1">
              <a:defRPr/>
            </a:pPr>
            <a:endParaRPr lang="es-ES" sz="16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107188"/>
              </p:ext>
            </p:extLst>
          </p:nvPr>
        </p:nvGraphicFramePr>
        <p:xfrm>
          <a:off x="2699657" y="2046514"/>
          <a:ext cx="15414172" cy="727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50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>
            <a:extLst>
              <a:ext uri="{FF2B5EF4-FFF2-40B4-BE49-F238E27FC236}">
                <a16:creationId xmlns:a16="http://schemas.microsoft.com/office/drawing/2014/main" id="{8FDD1414-911D-4141-AF92-0BD221E6638B}"/>
              </a:ext>
            </a:extLst>
          </p:cNvPr>
          <p:cNvSpPr/>
          <p:nvPr/>
        </p:nvSpPr>
        <p:spPr>
          <a:xfrm>
            <a:off x="-1" y="10847172"/>
            <a:ext cx="12366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CO" sz="1600" dirty="0"/>
          </a:p>
          <a:p>
            <a:pPr algn="ctr">
              <a:defRPr/>
            </a:pPr>
            <a:r>
              <a:rPr lang="es-CO" sz="1600" b="1" dirty="0"/>
              <a:t>Fuente: Reportes mensuales Comparendos Electrónicos Construseñales. Corte  Mayo 31 de 2022. Información preliminar sujeta cambio</a:t>
            </a:r>
            <a:endParaRPr lang="es-ES" sz="1600" b="1" dirty="0"/>
          </a:p>
          <a:p>
            <a:pPr algn="ctr" eaLnBrk="1" hangingPunct="1">
              <a:defRPr/>
            </a:pPr>
            <a:endParaRPr lang="es-ES" sz="16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45528"/>
              </p:ext>
            </p:extLst>
          </p:nvPr>
        </p:nvGraphicFramePr>
        <p:xfrm>
          <a:off x="2743200" y="2068285"/>
          <a:ext cx="15218229" cy="740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45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>
            <a:extLst>
              <a:ext uri="{FF2B5EF4-FFF2-40B4-BE49-F238E27FC236}">
                <a16:creationId xmlns:a16="http://schemas.microsoft.com/office/drawing/2014/main" id="{8FDD1414-911D-4141-AF92-0BD221E6638B}"/>
              </a:ext>
            </a:extLst>
          </p:cNvPr>
          <p:cNvSpPr/>
          <p:nvPr/>
        </p:nvSpPr>
        <p:spPr>
          <a:xfrm>
            <a:off x="-1" y="10847172"/>
            <a:ext cx="12366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CO" sz="1600" dirty="0"/>
          </a:p>
          <a:p>
            <a:pPr algn="ctr">
              <a:defRPr/>
            </a:pPr>
            <a:r>
              <a:rPr lang="es-CO" sz="1600" b="1" dirty="0"/>
              <a:t>Fuente: Reportes mensuales Comparendos Electrónicos Construseñales. Corte  Mayo 31 de 2022. Información preliminar sujeta cambio</a:t>
            </a:r>
            <a:endParaRPr lang="es-ES" sz="1600" b="1" dirty="0"/>
          </a:p>
          <a:p>
            <a:pPr algn="ctr" eaLnBrk="1" hangingPunct="1">
              <a:defRPr/>
            </a:pPr>
            <a:endParaRPr lang="es-ES" sz="16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78747"/>
              </p:ext>
            </p:extLst>
          </p:nvPr>
        </p:nvGraphicFramePr>
        <p:xfrm>
          <a:off x="2612571" y="1915886"/>
          <a:ext cx="15479486" cy="753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99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109</Words>
  <Application>Microsoft Office PowerPoint</Application>
  <PresentationFormat>Personalizado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FISCALIZACION ELECTRONICA MAYO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Crea4</dc:creator>
  <cp:lastModifiedBy>Licencia Office 365 BAQSIS001583</cp:lastModifiedBy>
  <cp:revision>15</cp:revision>
  <dcterms:created xsi:type="dcterms:W3CDTF">2021-09-14T15:16:05Z</dcterms:created>
  <dcterms:modified xsi:type="dcterms:W3CDTF">2022-06-14T19:18:07Z</dcterms:modified>
</cp:coreProperties>
</file>