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226"/>
    <a:srgbClr val="C0E4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7E644A-1077-404A-A040-676FBD2B4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5968" y="4473225"/>
            <a:ext cx="8288035" cy="1095059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s-MX" sz="3400" dirty="0"/>
              <a:t>CLASIFICACIÓN DE ACTIVIDADES COMERCIALES POR NIVELES DE RIESGO</a:t>
            </a:r>
            <a:endParaRPr lang="es-CO" sz="3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6F09DC-85A9-457A-9632-52C72FED63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5968" y="5569874"/>
            <a:ext cx="8288035" cy="471488"/>
          </a:xfrm>
        </p:spPr>
        <p:txBody>
          <a:bodyPr>
            <a:normAutofit/>
          </a:bodyPr>
          <a:lstStyle/>
          <a:p>
            <a:pPr algn="l"/>
            <a:r>
              <a:rPr lang="es-MX" sz="2000" b="1" i="1" dirty="0">
                <a:solidFill>
                  <a:srgbClr val="90C2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SECRETARÍA DE GOBIERNO</a:t>
            </a:r>
            <a:endParaRPr lang="es-CO" sz="2000" b="1" i="1" dirty="0">
              <a:solidFill>
                <a:srgbClr val="90C2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6B2C7B6-6832-41D6-8ECE-31C6A96033B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7"/>
          <a:stretch/>
        </p:blipFill>
        <p:spPr>
          <a:xfrm>
            <a:off x="1555682" y="609600"/>
            <a:ext cx="2890283" cy="3642357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E45D10BC-ADEB-43BA-B056-F08455DDB214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6" t="24628" r="34233" b="19007"/>
          <a:stretch/>
        </p:blipFill>
        <p:spPr bwMode="auto">
          <a:xfrm>
            <a:off x="5244284" y="1755554"/>
            <a:ext cx="4429803" cy="1095059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1A1D7AAF-C8F4-4754-80C5-E25DABF9250A}"/>
              </a:ext>
            </a:extLst>
          </p:cNvPr>
          <p:cNvSpPr txBox="1">
            <a:spLocks/>
          </p:cNvSpPr>
          <p:nvPr/>
        </p:nvSpPr>
        <p:spPr>
          <a:xfrm>
            <a:off x="945560" y="6012656"/>
            <a:ext cx="4210929" cy="4714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O" sz="1400" b="1" i="1" dirty="0">
                <a:solidFill>
                  <a:srgbClr val="90C226"/>
                </a:solidFill>
              </a:rPr>
              <a:t> CUERPO DE BOMBEROS</a:t>
            </a:r>
          </a:p>
        </p:txBody>
      </p:sp>
    </p:spTree>
    <p:extLst>
      <p:ext uri="{BB962C8B-B14F-4D97-AF65-F5344CB8AC3E}">
        <p14:creationId xmlns:p14="http://schemas.microsoft.com/office/powerpoint/2010/main" val="646715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B6B2C7B6-6832-41D6-8ECE-31C6A96033B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7"/>
          <a:stretch/>
        </p:blipFill>
        <p:spPr>
          <a:xfrm>
            <a:off x="1" y="0"/>
            <a:ext cx="4135901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17E644A-1077-404A-A040-676FBD2B4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304" y="258937"/>
            <a:ext cx="4691270" cy="457369"/>
          </a:xfrm>
        </p:spPr>
        <p:txBody>
          <a:bodyPr/>
          <a:lstStyle/>
          <a:p>
            <a:pPr algn="ctr"/>
            <a:r>
              <a:rPr lang="es-CO" sz="2000" b="1" dirty="0"/>
              <a:t>VARIABLE DE NIVEL 1 LEVE</a:t>
            </a:r>
            <a:r>
              <a:rPr lang="es-CO" sz="2000" dirty="0"/>
              <a:t> </a:t>
            </a:r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0204C93E-DC3A-4CF4-B04D-DC37C92C7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3704" y="832890"/>
            <a:ext cx="10754038" cy="5579650"/>
          </a:xfrm>
        </p:spPr>
        <p:txBody>
          <a:bodyPr numCol="2">
            <a:normAutofit fontScale="85000" lnSpcReduction="20000"/>
          </a:bodyPr>
          <a:lstStyle/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Tiendas o Minimercados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Panaderías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Peluquerías, Barberías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Variedades, papelerías o misceláneas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Servicios de telecomunicaciones  call center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Centros de juego y entretenimiento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Viveros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Fruteras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Heladerías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Llanterías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Sastrerías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Floristería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Farmacias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Kioskos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Islas comerciales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Comidas rápidas ambulatorias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Veterinarias o tiendas de mascotas 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Almacenes de repuestos o maquinarias o herramientas  sin almacenamiento de materiales peligrosos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Vidrierías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Salsamentarias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Almacenamiento, Procesamiento o venta de alimentos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Dulcerías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Lavaderos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Almacenamiento de porcelana, o metales o talcos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Entidades Bancarias, aseguradoras. 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Oficinas o Edificaciones administrativas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Ópticas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Agencias de modelaje o viaje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Apuestas en línea o chance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 Centro de tatuado y piercings 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 Casas de cambio o de empeño o Compraventas 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Servicio de mensajería. 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Centros de internet. </a:t>
            </a:r>
          </a:p>
          <a:p>
            <a:pPr marL="342900" indent="-342900" algn="l"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Depósitos menores 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FB344EF-6997-4D00-AF54-427DC13881BA}"/>
              </a:ext>
            </a:extLst>
          </p:cNvPr>
          <p:cNvPicPr/>
          <p:nvPr/>
        </p:nvPicPr>
        <p:blipFill rotWithShape="1">
          <a:blip r:embed="rId3">
            <a:alphaModFix am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6" t="24628" r="34233" b="19007"/>
          <a:stretch/>
        </p:blipFill>
        <p:spPr bwMode="auto">
          <a:xfrm>
            <a:off x="9650437" y="5967081"/>
            <a:ext cx="2541562" cy="8909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88603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B6B2C7B6-6832-41D6-8ECE-31C6A96033B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7"/>
          <a:stretch/>
        </p:blipFill>
        <p:spPr>
          <a:xfrm>
            <a:off x="1" y="0"/>
            <a:ext cx="4135901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17E644A-1077-404A-A040-676FBD2B4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303" y="258937"/>
            <a:ext cx="6083565" cy="457369"/>
          </a:xfrm>
        </p:spPr>
        <p:txBody>
          <a:bodyPr/>
          <a:lstStyle/>
          <a:p>
            <a:pPr algn="ctr"/>
            <a:r>
              <a:rPr lang="es-CO" sz="2000" b="1" dirty="0"/>
              <a:t>VARIABLE DE NIVEL 2 MODERADO</a:t>
            </a:r>
            <a:endParaRPr lang="es-CO" sz="2000" dirty="0"/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0204C93E-DC3A-4CF4-B04D-DC37C92C7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3" y="849285"/>
            <a:ext cx="10754039" cy="5749778"/>
          </a:xfrm>
        </p:spPr>
        <p:txBody>
          <a:bodyPr numCol="2">
            <a:normAutofit fontScale="92500" lnSpcReduction="10000"/>
          </a:bodyPr>
          <a:lstStyle/>
          <a:p>
            <a:pPr marL="342900" indent="-342900" algn="l">
              <a:buAutoNum type="alphaUcPeriod"/>
            </a:pPr>
            <a:r>
              <a:rPr lang="es-MX" dirty="0">
                <a:solidFill>
                  <a:schemeClr val="tx1"/>
                </a:solidFill>
              </a:rPr>
              <a:t>Ferreterías</a:t>
            </a:r>
          </a:p>
          <a:p>
            <a:pPr marL="342900" indent="-342900" algn="l">
              <a:buAutoNum type="alphaUcPeriod"/>
            </a:pPr>
            <a:r>
              <a:rPr lang="es-MX" dirty="0">
                <a:solidFill>
                  <a:schemeClr val="tx1"/>
                </a:solidFill>
              </a:rPr>
              <a:t>Almacenes de prendas de vestir o calzado, Remontadora de calzado</a:t>
            </a:r>
          </a:p>
          <a:p>
            <a:pPr marL="342900" indent="-342900" algn="l">
              <a:buAutoNum type="alphaUcPeriod"/>
            </a:pPr>
            <a:r>
              <a:rPr lang="es-MX" dirty="0">
                <a:solidFill>
                  <a:schemeClr val="tx1"/>
                </a:solidFill>
              </a:rPr>
              <a:t>Restaurantes o fondas o piqueteaderos o gastro bares</a:t>
            </a:r>
          </a:p>
          <a:p>
            <a:pPr marL="342900" indent="-342900" algn="l">
              <a:buAutoNum type="alphaUcPeriod"/>
            </a:pPr>
            <a:r>
              <a:rPr lang="es-MX" dirty="0">
                <a:solidFill>
                  <a:schemeClr val="tx1"/>
                </a:solidFill>
              </a:rPr>
              <a:t>Talleres de reparación</a:t>
            </a:r>
          </a:p>
          <a:p>
            <a:pPr marL="342900" indent="-342900" algn="l">
              <a:buAutoNum type="alphaUcPeriod"/>
            </a:pPr>
            <a:r>
              <a:rPr lang="es-MX" dirty="0">
                <a:solidFill>
                  <a:schemeClr val="tx1"/>
                </a:solidFill>
              </a:rPr>
              <a:t>Venta de autopartes, accesorios, lujos y lubricantes</a:t>
            </a:r>
          </a:p>
          <a:p>
            <a:pPr marL="342900" indent="-342900" algn="l">
              <a:buAutoNum type="alphaUcPeriod"/>
            </a:pPr>
            <a:r>
              <a:rPr lang="es-MX" dirty="0">
                <a:solidFill>
                  <a:schemeClr val="tx1"/>
                </a:solidFill>
              </a:rPr>
              <a:t>Venta de repuestos con presencia de materiales peligrosos</a:t>
            </a:r>
          </a:p>
          <a:p>
            <a:pPr marL="342900" indent="-342900" algn="l">
              <a:buAutoNum type="alphaUcPeriod"/>
            </a:pPr>
            <a:r>
              <a:rPr lang="es-MX" dirty="0">
                <a:solidFill>
                  <a:schemeClr val="tx1"/>
                </a:solidFill>
              </a:rPr>
              <a:t>Graneros</a:t>
            </a:r>
          </a:p>
          <a:p>
            <a:pPr marL="342900" indent="-342900" algn="l">
              <a:buAutoNum type="alphaUcPeriod"/>
            </a:pPr>
            <a:r>
              <a:rPr lang="es-MX" dirty="0">
                <a:solidFill>
                  <a:schemeClr val="tx1"/>
                </a:solidFill>
              </a:rPr>
              <a:t>Alfarerías</a:t>
            </a:r>
          </a:p>
          <a:p>
            <a:pPr marL="342900" indent="-342900" algn="l">
              <a:buAutoNum type="alphaUcPeriod"/>
            </a:pPr>
            <a:r>
              <a:rPr lang="es-MX" dirty="0">
                <a:solidFill>
                  <a:schemeClr val="tx1"/>
                </a:solidFill>
              </a:rPr>
              <a:t>Estancos y/o licorerías</a:t>
            </a:r>
          </a:p>
          <a:p>
            <a:pPr marL="342900" indent="-342900" algn="l">
              <a:buAutoNum type="alphaUcPeriod"/>
            </a:pPr>
            <a:r>
              <a:rPr lang="es-MX" dirty="0">
                <a:solidFill>
                  <a:schemeClr val="tx1"/>
                </a:solidFill>
              </a:rPr>
              <a:t>Oficina de recaudo</a:t>
            </a:r>
          </a:p>
          <a:p>
            <a:pPr marL="342900" indent="-342900" algn="l">
              <a:buAutoNum type="alphaUcPeriod"/>
            </a:pPr>
            <a:r>
              <a:rPr lang="es-MX" dirty="0">
                <a:solidFill>
                  <a:schemeClr val="tx1"/>
                </a:solidFill>
              </a:rPr>
              <a:t>Almacenamiento cales o de jabones</a:t>
            </a:r>
          </a:p>
          <a:p>
            <a:pPr marL="342900" indent="-342900" algn="l">
              <a:buAutoNum type="alphaUcPeriod"/>
            </a:pPr>
            <a:r>
              <a:rPr lang="es-MX" dirty="0">
                <a:solidFill>
                  <a:schemeClr val="tx1"/>
                </a:solidFill>
              </a:rPr>
              <a:t>Cafeterías</a:t>
            </a:r>
          </a:p>
          <a:p>
            <a:pPr marL="342900" indent="-342900" algn="l">
              <a:buAutoNum type="alphaUcPeriod"/>
            </a:pPr>
            <a:r>
              <a:rPr lang="es-MX" dirty="0">
                <a:solidFill>
                  <a:schemeClr val="tx1"/>
                </a:solidFill>
              </a:rPr>
              <a:t>Depósito y venta de materiales de construcción</a:t>
            </a:r>
          </a:p>
          <a:p>
            <a:pPr marL="342900" indent="-342900" algn="l">
              <a:buAutoNum type="alphaUcPeriod"/>
            </a:pPr>
            <a:r>
              <a:rPr lang="es-MX" dirty="0">
                <a:solidFill>
                  <a:schemeClr val="tx1"/>
                </a:solidFill>
              </a:rPr>
              <a:t>Tipografías y litografías</a:t>
            </a:r>
          </a:p>
          <a:p>
            <a:pPr marL="342900" indent="-342900" algn="l">
              <a:buAutoNum type="alphaUcPeriod"/>
            </a:pPr>
            <a:r>
              <a:rPr lang="es-MX" dirty="0">
                <a:solidFill>
                  <a:schemeClr val="tx1"/>
                </a:solidFill>
              </a:rPr>
              <a:t>Pasteurizadoras</a:t>
            </a:r>
          </a:p>
          <a:p>
            <a:pPr marL="342900" indent="-342900" algn="l">
              <a:buAutoNum type="alphaUcPeriod"/>
            </a:pPr>
            <a:r>
              <a:rPr lang="es-MX" dirty="0">
                <a:solidFill>
                  <a:schemeClr val="tx1"/>
                </a:solidFill>
              </a:rPr>
              <a:t>Fabricas de hielo</a:t>
            </a:r>
          </a:p>
          <a:p>
            <a:pPr marL="342900" indent="-342900" algn="l">
              <a:buAutoNum type="alphaUcPeriod"/>
            </a:pPr>
            <a:r>
              <a:rPr lang="es-MX" dirty="0">
                <a:solidFill>
                  <a:schemeClr val="tx1"/>
                </a:solidFill>
              </a:rPr>
              <a:t>Talleres mecánicos, rectificadoras, latonería y pintura, multiservicios automotriz, Diagnosticentros</a:t>
            </a:r>
          </a:p>
          <a:p>
            <a:pPr marL="342900" indent="-342900" algn="l">
              <a:buAutoNum type="alphaUcPeriod"/>
            </a:pPr>
            <a:r>
              <a:rPr lang="es-MX" dirty="0">
                <a:solidFill>
                  <a:schemeClr val="tx1"/>
                </a:solidFill>
              </a:rPr>
              <a:t>Centros de fotocopiado</a:t>
            </a:r>
          </a:p>
          <a:p>
            <a:pPr marL="342900" indent="-342900" algn="l">
              <a:buAutoNum type="alphaUcPeriod"/>
            </a:pPr>
            <a:r>
              <a:rPr lang="es-MX" dirty="0">
                <a:solidFill>
                  <a:schemeClr val="tx1"/>
                </a:solidFill>
              </a:rPr>
              <a:t>Reparación y mantenimiento de electrodomésticos</a:t>
            </a:r>
          </a:p>
          <a:p>
            <a:pPr marL="342900" indent="-342900" algn="l">
              <a:buAutoNum type="alphaUcPeriod"/>
            </a:pPr>
            <a:r>
              <a:rPr lang="es-MX" dirty="0">
                <a:solidFill>
                  <a:schemeClr val="tx1"/>
                </a:solidFill>
              </a:rPr>
              <a:t>Servicios de acarreos o mudanzas</a:t>
            </a:r>
          </a:p>
          <a:p>
            <a:pPr marL="342900" indent="-342900" algn="l">
              <a:buAutoNum type="alphaUcPeriod"/>
            </a:pPr>
            <a:r>
              <a:rPr lang="es-MX" dirty="0">
                <a:solidFill>
                  <a:schemeClr val="tx1"/>
                </a:solidFill>
              </a:rPr>
              <a:t>Almacenes de pequeñas superficies </a:t>
            </a:r>
          </a:p>
          <a:p>
            <a:pPr marL="342900" indent="-342900" algn="l">
              <a:buAutoNum type="alphaUcPeriod"/>
            </a:pPr>
            <a:r>
              <a:rPr lang="es-MX" dirty="0">
                <a:solidFill>
                  <a:schemeClr val="tx1"/>
                </a:solidFill>
              </a:rPr>
              <a:t>Perfumerías</a:t>
            </a:r>
          </a:p>
          <a:p>
            <a:pPr marL="342900" indent="-342900" algn="l">
              <a:buAutoNum type="alphaUcPeriod"/>
            </a:pPr>
            <a:r>
              <a:rPr lang="es-MX" dirty="0">
                <a:solidFill>
                  <a:schemeClr val="tx1"/>
                </a:solidFill>
              </a:rPr>
              <a:t>Estudios de grabación</a:t>
            </a:r>
          </a:p>
          <a:p>
            <a:pPr marL="342900" indent="-342900" algn="l">
              <a:buAutoNum type="alphaUcPeriod"/>
            </a:pPr>
            <a:r>
              <a:rPr lang="es-MX" dirty="0">
                <a:solidFill>
                  <a:schemeClr val="tx1"/>
                </a:solidFill>
              </a:rPr>
              <a:t>Agencias de aduana</a:t>
            </a:r>
          </a:p>
          <a:p>
            <a:pPr marL="342900" indent="-342900" algn="l">
              <a:buAutoNum type="alphaUcPeriod"/>
            </a:pPr>
            <a:r>
              <a:rPr lang="es-MX" dirty="0">
                <a:solidFill>
                  <a:schemeClr val="tx1"/>
                </a:solidFill>
              </a:rPr>
              <a:t>Boutique</a:t>
            </a:r>
          </a:p>
          <a:p>
            <a:pPr marL="342900" indent="-342900" algn="l">
              <a:buAutoNum type="alphaUcPeriod"/>
            </a:pPr>
            <a:r>
              <a:rPr lang="es-MX" dirty="0">
                <a:solidFill>
                  <a:schemeClr val="tx1"/>
                </a:solidFill>
              </a:rPr>
              <a:t>Talleres de Ornamentación </a:t>
            </a:r>
            <a:endParaRPr lang="es-CO" dirty="0">
              <a:solidFill>
                <a:schemeClr val="tx1"/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5825E9E3-8221-4CB7-BC2E-A7A9E6995497}"/>
              </a:ext>
            </a:extLst>
          </p:cNvPr>
          <p:cNvPicPr/>
          <p:nvPr/>
        </p:nvPicPr>
        <p:blipFill rotWithShape="1">
          <a:blip r:embed="rId3">
            <a:alphaModFix am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6" t="24628" r="34233" b="19007"/>
          <a:stretch/>
        </p:blipFill>
        <p:spPr bwMode="auto">
          <a:xfrm>
            <a:off x="9650437" y="5967081"/>
            <a:ext cx="2541562" cy="8909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36627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B6B2C7B6-6832-41D6-8ECE-31C6A96033B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7"/>
          <a:stretch/>
        </p:blipFill>
        <p:spPr>
          <a:xfrm>
            <a:off x="1" y="0"/>
            <a:ext cx="4135901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17E644A-1077-404A-A040-676FBD2B4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303" y="258937"/>
            <a:ext cx="6083565" cy="457369"/>
          </a:xfrm>
        </p:spPr>
        <p:txBody>
          <a:bodyPr/>
          <a:lstStyle/>
          <a:p>
            <a:pPr algn="ctr"/>
            <a:r>
              <a:rPr lang="es-CO" sz="2000" b="1" dirty="0"/>
              <a:t>VARIABLE DE NIVEL 3 ORDINARIO 1</a:t>
            </a:r>
            <a:endParaRPr lang="es-CO" sz="2000" dirty="0"/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0204C93E-DC3A-4CF4-B04D-DC37C92C7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3" y="811166"/>
            <a:ext cx="11654371" cy="5903207"/>
          </a:xfrm>
        </p:spPr>
        <p:txBody>
          <a:bodyPr numCol="2">
            <a:normAutofit fontScale="62500" lnSpcReduction="20000"/>
          </a:bodyPr>
          <a:lstStyle/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Establecimientos de Juegos de azar o Atracciones Mecánica Permanentes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Circos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Establecimientos de Práctica Médica, Consultorios odontológicos, Laboratorios clínicos 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Establecimientos Educativos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Hoteles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Moteles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Iglesias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Cementerios y Servicios Funerarios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Relojería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Ventas de artículos para belleza  o de cosméticos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Parqueaderos Públicos Y Privados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Discotecas, tabernas y Salones de Bailes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Venta de Electrodomésticos  o artículos para el hogar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Joyerías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Estacionamientos o parqueaderos, fondos de Cesantías 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Inmobiliarias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Billares y  estaderos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Tarimas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Mueblerías, Exhibición Y Ventas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Pensiones, chatarrerías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Residencias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Eventos Masivos, Aglomeración de Público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Vehículos para el Transporte de Mercancías Peligrosas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Centro de Diagnóstico Automotor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Gimnasios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Juguetería, Cacharrerías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Centros estéticos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Centros de computo (venta y mantenimiento)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Tiendas naturistas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 Almacenamiento  o Laboratorios fotográficas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Venta o almacenamiento de plásticos o icopores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Hornos crematorios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Salas de exposición de vehículos motorizados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Armería o venta de elementos relacionados con la fuerza pública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Centro de acoplo y reciclaje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Boleras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Auditorios, Salones de convención, Clubes sociales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Centros de recreación, piscinas, Centro de eventos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Clubes deportivos o Canchas deportivas cubiertas o Canchas sintéticas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b="1" dirty="0">
                <a:solidFill>
                  <a:schemeClr val="tx1"/>
                </a:solidFill>
              </a:rPr>
              <a:t>Centros geriátricos o guarderías o jardines infantiles.</a:t>
            </a:r>
            <a:endParaRPr lang="es-CO" b="1" dirty="0">
              <a:solidFill>
                <a:schemeClr val="tx1"/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621FD67D-6DE2-4511-BA95-BC135B5ECBB3}"/>
              </a:ext>
            </a:extLst>
          </p:cNvPr>
          <p:cNvPicPr/>
          <p:nvPr/>
        </p:nvPicPr>
        <p:blipFill rotWithShape="1">
          <a:blip r:embed="rId3">
            <a:alphaModFix am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6" t="24628" r="34233" b="19007"/>
          <a:stretch/>
        </p:blipFill>
        <p:spPr bwMode="auto">
          <a:xfrm>
            <a:off x="9650437" y="42162"/>
            <a:ext cx="2541562" cy="8909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7569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B6B2C7B6-6832-41D6-8ECE-31C6A96033B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7"/>
          <a:stretch/>
        </p:blipFill>
        <p:spPr>
          <a:xfrm>
            <a:off x="1" y="0"/>
            <a:ext cx="4135901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17E644A-1077-404A-A040-676FBD2B4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36" y="159317"/>
            <a:ext cx="5289453" cy="457369"/>
          </a:xfrm>
        </p:spPr>
        <p:txBody>
          <a:bodyPr/>
          <a:lstStyle/>
          <a:p>
            <a:pPr algn="ctr"/>
            <a:r>
              <a:rPr lang="es-CO" sz="2000" b="1" dirty="0"/>
              <a:t>VARIABLE NIVEL 4 ORDINARIO 2</a:t>
            </a:r>
            <a:endParaRPr lang="es-CO" sz="2000" dirty="0"/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0204C93E-DC3A-4CF4-B04D-DC37C92C7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36" y="776003"/>
            <a:ext cx="11654371" cy="5519295"/>
          </a:xfrm>
        </p:spPr>
        <p:txBody>
          <a:bodyPr numCol="2">
            <a:normAutofit/>
          </a:bodyPr>
          <a:lstStyle/>
          <a:p>
            <a:pPr marL="342900" indent="-342900" algn="l">
              <a:buFont typeface="+mj-lt"/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Empresas de Servicios Públicos Domiciliarios, Exceptuadas las que proceden o Distribuyen Energía Eléctrica, Agua Potable y Gas Natural 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Empresas Constructoras 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Empresas de Transporte Público y Privado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Entidades Públicas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Oficinas de Atención de Usuarios de Empresas de  Servicios Públicos Domiciliarios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Empresas de envíos con bodegaje y distribución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Bodegas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Cerrajerías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Salas de cine o teatro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Comercializadoras de celulares y accesorios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Ventas de artículos deportivos o para el hogar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Venta de obras arte. O Autoservicios mercados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Cementeras o Ladrilleras o Marmolerías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Fabrica de muebles y colchones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Industria textil,  automotriz, Industria metalmecánica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Aserraderos o Carpintería de madera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Acerías o Industria metalúrgica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Ensambladora de vehículos o motores o motonaves o motocicletas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Fábrica elementos fotográficos, </a:t>
            </a:r>
            <a:br>
              <a:rPr lang="es-CO" dirty="0">
                <a:solidFill>
                  <a:schemeClr val="tx1"/>
                </a:solidFill>
              </a:rPr>
            </a:br>
            <a:r>
              <a:rPr lang="es-CO" dirty="0">
                <a:solidFill>
                  <a:schemeClr val="tx1"/>
                </a:solidFill>
              </a:rPr>
              <a:t>Industrias gráficas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Industria farmacéutica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Lavanderías y tintorerías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CO" dirty="0">
                <a:solidFill>
                  <a:schemeClr val="tx1"/>
                </a:solidFill>
              </a:rPr>
              <a:t>Marroquinerías y servicios de Tapizados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1129639-D63E-4F62-A2B8-A323E6D931E7}"/>
              </a:ext>
            </a:extLst>
          </p:cNvPr>
          <p:cNvPicPr/>
          <p:nvPr/>
        </p:nvPicPr>
        <p:blipFill rotWithShape="1">
          <a:blip r:embed="rId3">
            <a:alphaModFix am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6" t="24628" r="34233" b="19007"/>
          <a:stretch/>
        </p:blipFill>
        <p:spPr bwMode="auto">
          <a:xfrm>
            <a:off x="9650437" y="5967081"/>
            <a:ext cx="2541562" cy="8909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90101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B6B2C7B6-6832-41D6-8ECE-31C6A96033B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7"/>
          <a:stretch/>
        </p:blipFill>
        <p:spPr>
          <a:xfrm>
            <a:off x="1" y="0"/>
            <a:ext cx="4135901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17E644A-1077-404A-A040-676FBD2B4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981" y="490224"/>
            <a:ext cx="5289453" cy="457369"/>
          </a:xfrm>
        </p:spPr>
        <p:txBody>
          <a:bodyPr/>
          <a:lstStyle/>
          <a:p>
            <a:pPr algn="ctr"/>
            <a:r>
              <a:rPr lang="es-CO" sz="2000" b="1" dirty="0"/>
              <a:t>VARIABLE NIVEL 5 EXTRA</a:t>
            </a:r>
            <a:endParaRPr lang="es-CO" sz="2000" dirty="0"/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0204C93E-DC3A-4CF4-B04D-DC37C92C7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5943" y="1235653"/>
            <a:ext cx="8600113" cy="4731428"/>
          </a:xfrm>
        </p:spPr>
        <p:txBody>
          <a:bodyPr numCol="2">
            <a:normAutofit/>
          </a:bodyPr>
          <a:lstStyle/>
          <a:p>
            <a:pPr marL="342900" indent="-342900" algn="l">
              <a:buFont typeface="+mj-lt"/>
              <a:buAutoNum type="alphaUcPeriod"/>
            </a:pPr>
            <a:r>
              <a:rPr lang="es-CO" sz="2400" dirty="0">
                <a:solidFill>
                  <a:schemeClr val="tx1"/>
                </a:solidFill>
              </a:rPr>
              <a:t>Almacenes de cadena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CO" sz="2400" dirty="0">
                <a:solidFill>
                  <a:schemeClr val="tx1"/>
                </a:solidFill>
              </a:rPr>
              <a:t>Supermercados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CO" sz="2400" dirty="0">
                <a:solidFill>
                  <a:schemeClr val="tx1"/>
                </a:solidFill>
              </a:rPr>
              <a:t>Centros comerciales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CO" sz="2400" dirty="0">
                <a:solidFill>
                  <a:schemeClr val="tx1"/>
                </a:solidFill>
              </a:rPr>
              <a:t>Concesionarios de vehículos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CO" sz="2400" dirty="0">
                <a:solidFill>
                  <a:schemeClr val="tx1"/>
                </a:solidFill>
              </a:rPr>
              <a:t>Galerías comerciales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CO" sz="2400" dirty="0">
                <a:solidFill>
                  <a:schemeClr val="tx1"/>
                </a:solidFill>
              </a:rPr>
              <a:t>Centro empresariales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CO" sz="2400" dirty="0">
                <a:solidFill>
                  <a:schemeClr val="tx1"/>
                </a:solidFill>
              </a:rPr>
              <a:t>industrias de armas y municiones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CO" sz="2400" dirty="0">
                <a:solidFill>
                  <a:schemeClr val="tx1"/>
                </a:solidFill>
              </a:rPr>
              <a:t>procesadoras de papel 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C5E2D45-0C25-449F-839C-A47CBAA28871}"/>
              </a:ext>
            </a:extLst>
          </p:cNvPr>
          <p:cNvPicPr/>
          <p:nvPr/>
        </p:nvPicPr>
        <p:blipFill rotWithShape="1">
          <a:blip r:embed="rId3">
            <a:alphaModFix am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6" t="24628" r="34233" b="19007"/>
          <a:stretch/>
        </p:blipFill>
        <p:spPr bwMode="auto">
          <a:xfrm>
            <a:off x="9650437" y="5967081"/>
            <a:ext cx="2541562" cy="8909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44710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8DBA2785-F0FC-4954-93A7-020C450D4D0F}"/>
              </a:ext>
            </a:extLst>
          </p:cNvPr>
          <p:cNvPicPr/>
          <p:nvPr/>
        </p:nvPicPr>
        <p:blipFill rotWithShape="1">
          <a:blip r:embed="rId2">
            <a:alphaModFix am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6" t="24628" r="34233" b="19007"/>
          <a:stretch/>
        </p:blipFill>
        <p:spPr bwMode="auto">
          <a:xfrm>
            <a:off x="9650437" y="5967081"/>
            <a:ext cx="2541562" cy="8909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B6B2C7B6-6832-41D6-8ECE-31C6A96033B3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7"/>
          <a:stretch/>
        </p:blipFill>
        <p:spPr>
          <a:xfrm>
            <a:off x="1" y="0"/>
            <a:ext cx="4135901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17E644A-1077-404A-A040-676FBD2B4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36" y="159317"/>
            <a:ext cx="6153902" cy="457369"/>
          </a:xfrm>
        </p:spPr>
        <p:txBody>
          <a:bodyPr/>
          <a:lstStyle/>
          <a:p>
            <a:pPr algn="ctr"/>
            <a:r>
              <a:rPr lang="es-CO" sz="2000" b="1" dirty="0"/>
              <a:t>VARIABLE </a:t>
            </a:r>
            <a:r>
              <a:rPr lang="es-MX" sz="2000" b="1" dirty="0"/>
              <a:t>NIVEL 6 CONDICION ESPECIAL DE RIESGO</a:t>
            </a:r>
            <a:endParaRPr lang="es-CO" sz="2000" dirty="0"/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0204C93E-DC3A-4CF4-B04D-DC37C92C7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211" y="776003"/>
            <a:ext cx="10916989" cy="5529547"/>
          </a:xfrm>
        </p:spPr>
        <p:txBody>
          <a:bodyPr numCol="2">
            <a:normAutofit/>
          </a:bodyPr>
          <a:lstStyle/>
          <a:p>
            <a:pPr marL="342900" indent="-342900" algn="l">
              <a:buFont typeface="+mj-lt"/>
              <a:buAutoNum type="alphaUcPeriod"/>
            </a:pPr>
            <a:r>
              <a:rPr lang="es-MX" sz="2000" dirty="0">
                <a:solidFill>
                  <a:schemeClr val="tx1"/>
                </a:solidFill>
              </a:rPr>
              <a:t>Producción, Almacenamiento y Venta de Derivados del petróleo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sz="2000" dirty="0">
                <a:solidFill>
                  <a:schemeClr val="tx1"/>
                </a:solidFill>
              </a:rPr>
              <a:t>Almacenamiento Procesado y Venta de Madera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sz="2000" dirty="0">
                <a:solidFill>
                  <a:schemeClr val="tx1"/>
                </a:solidFill>
              </a:rPr>
              <a:t>Vehículos para el Transporte de Mercancías Peligrosas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sz="2000" dirty="0">
                <a:solidFill>
                  <a:schemeClr val="tx1"/>
                </a:solidFill>
              </a:rPr>
              <a:t>Depósitos de Chatarra y Reciclaje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sz="2000" dirty="0">
                <a:solidFill>
                  <a:schemeClr val="tx1"/>
                </a:solidFill>
              </a:rPr>
              <a:t>Elaboración, Almacenamiento, Venta de Productos Químicos Industriales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sz="2000" dirty="0">
                <a:solidFill>
                  <a:schemeClr val="tx1"/>
                </a:solidFill>
              </a:rPr>
              <a:t>Entidades Públicas con Presencia de Materiales Peligrosos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sz="2000" dirty="0">
                <a:solidFill>
                  <a:schemeClr val="tx1"/>
                </a:solidFill>
              </a:rPr>
              <a:t>Producción, Almacenamiento o Venta de Productos Agroquímicos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sz="2000" dirty="0">
                <a:solidFill>
                  <a:schemeClr val="tx1"/>
                </a:solidFill>
              </a:rPr>
              <a:t>Instalaciones de Procesamiento y Distribución de Energía Eléctrica, Agua Potable, y Gas Natural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sz="2000" dirty="0">
                <a:solidFill>
                  <a:schemeClr val="tx1"/>
                </a:solidFill>
              </a:rPr>
              <a:t>Procesamiento y Venta de Alimentos con Condición Especial  de Riesgo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sz="2000" dirty="0">
                <a:solidFill>
                  <a:schemeClr val="tx1"/>
                </a:solidFill>
              </a:rPr>
              <a:t>estaciones de gasolina 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sz="2000" dirty="0">
                <a:solidFill>
                  <a:schemeClr val="tx1"/>
                </a:solidFill>
              </a:rPr>
              <a:t>Industrias de plásticos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sz="2000" dirty="0">
                <a:solidFill>
                  <a:schemeClr val="tx1"/>
                </a:solidFill>
              </a:rPr>
              <a:t>Almacenamiento o producción o transporte productos inflamables o explosivos o corrosivos o productos tóxicos o piroxilicos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sz="2000" dirty="0">
                <a:solidFill>
                  <a:schemeClr val="tx1"/>
                </a:solidFill>
              </a:rPr>
              <a:t>destilerías 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sz="2000" dirty="0">
                <a:solidFill>
                  <a:schemeClr val="tx1"/>
                </a:solidFill>
              </a:rPr>
              <a:t>depósitos de algodón 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sz="2000" dirty="0">
                <a:solidFill>
                  <a:schemeClr val="tx1"/>
                </a:solidFill>
              </a:rPr>
              <a:t>Almacenamiento de ropa sintética 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s-MX" sz="2000" dirty="0">
                <a:solidFill>
                  <a:schemeClr val="tx1"/>
                </a:solidFill>
              </a:rPr>
              <a:t>Almacenamiento, tratamiento y distribución de aceites </a:t>
            </a:r>
            <a:endParaRPr lang="es-CO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4656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705</Words>
  <Application>Microsoft Office PowerPoint</Application>
  <PresentationFormat>Panorámica</PresentationFormat>
  <Paragraphs>155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Faceta</vt:lpstr>
      <vt:lpstr>CLASIFICACIÓN DE ACTIVIDADES COMERCIALES POR NIVELES DE RIESGO</vt:lpstr>
      <vt:lpstr>VARIABLE DE NIVEL 1 LEVE </vt:lpstr>
      <vt:lpstr>VARIABLE DE NIVEL 2 MODERADO</vt:lpstr>
      <vt:lpstr>VARIABLE DE NIVEL 3 ORDINARIO 1</vt:lpstr>
      <vt:lpstr>VARIABLE NIVEL 4 ORDINARIO 2</vt:lpstr>
      <vt:lpstr>VARIABLE NIVEL 5 EXTRA</vt:lpstr>
      <vt:lpstr>VARIABLE NIVEL 6 CONDICION ESPECIAL DE RIESGO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CLASIFICACIÓN DE ACTIVIDADES COMERCIALES POR NIVELES DE RIESGO</dc:title>
  <dc:creator>Cira Tache Echeverria</dc:creator>
  <cp:lastModifiedBy>Cira Tache Echeverria</cp:lastModifiedBy>
  <cp:revision>11</cp:revision>
  <dcterms:created xsi:type="dcterms:W3CDTF">2021-07-27T18:46:00Z</dcterms:created>
  <dcterms:modified xsi:type="dcterms:W3CDTF">2021-07-28T12:36:26Z</dcterms:modified>
</cp:coreProperties>
</file>